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28"/>
  </p:notesMasterIdLst>
  <p:sldIdLst>
    <p:sldId id="256" r:id="rId5"/>
    <p:sldId id="257" r:id="rId6"/>
    <p:sldId id="258" r:id="rId7"/>
    <p:sldId id="262" r:id="rId8"/>
    <p:sldId id="285" r:id="rId9"/>
    <p:sldId id="260" r:id="rId10"/>
    <p:sldId id="291" r:id="rId11"/>
    <p:sldId id="263" r:id="rId12"/>
    <p:sldId id="286" r:id="rId13"/>
    <p:sldId id="287" r:id="rId14"/>
    <p:sldId id="290" r:id="rId15"/>
    <p:sldId id="288" r:id="rId16"/>
    <p:sldId id="293" r:id="rId17"/>
    <p:sldId id="267" r:id="rId18"/>
    <p:sldId id="289" r:id="rId19"/>
    <p:sldId id="269" r:id="rId20"/>
    <p:sldId id="270" r:id="rId21"/>
    <p:sldId id="271" r:id="rId22"/>
    <p:sldId id="292" r:id="rId23"/>
    <p:sldId id="272" r:id="rId24"/>
    <p:sldId id="274" r:id="rId25"/>
    <p:sldId id="275" r:id="rId26"/>
    <p:sldId id="276"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4" roundtripDataSignature="AMtx7mgRB1iFqmVZ6lki1aK9voVM0U6YY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meron Moorehead"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6E1B3-4E06-A239-F232-1B35D60551BE}" v="5" dt="2022-07-25T14:42:20.592"/>
    <p1510:client id="{67DDD420-B2D1-15CC-9427-1EA0FD42F0E6}" v="2546" dt="2022-07-25T15:59:29.882"/>
    <p1510:client id="{6B48FC7A-7CD1-F953-14DD-6193CB24286F}" v="15" dt="2022-07-25T13:26:47.791"/>
    <p1510:client id="{B406E8B0-FA8B-424F-8CA0-C69448A6A2A1}" v="4945" dt="2022-07-26T00:12:24.827"/>
    <p1510:client id="{CBCD80E1-EAA2-E5D1-C5F0-AB21B5ACADC3}" v="241" vWet="243" dt="2022-07-25T15:26:14.667"/>
    <p1510:client id="{CF954C6A-6567-A8D9-BD08-5904A1F1EA6E}" v="34" dt="2022-07-25T13:48:47.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876" y="108"/>
      </p:cViewPr>
      <p:guideLst/>
    </p:cSldViewPr>
  </p:slideViewPr>
  <p:notesTextViewPr>
    <p:cViewPr>
      <p:scale>
        <a:sx n="1" d="1"/>
        <a:sy n="1" d="1"/>
      </p:scale>
      <p:origin x="0" y="0"/>
    </p:cViewPr>
  </p:notesTextViewPr>
  <p:sorterViewPr>
    <p:cViewPr>
      <p:scale>
        <a:sx n="100" d="100"/>
        <a:sy n="100" d="100"/>
      </p:scale>
      <p:origin x="0" y="-31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5" Type="http://schemas.openxmlformats.org/officeDocument/2006/relationships/commentAuthors" Target="commen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today we will be speaking about facial expression recognition using a convolutional neural network. </a:t>
            </a:r>
            <a:endParaRPr dirty="0"/>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5520775ca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5520775ca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542768e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542768ea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1300" dirty="0">
                <a:solidFill>
                  <a:schemeClr val="dk1"/>
                </a:solidFill>
                <a:latin typeface="Calibri"/>
                <a:ea typeface="Calibri"/>
                <a:cs typeface="Calibri"/>
                <a:sym typeface="Calibri"/>
              </a:rPr>
              <a:t>After examining the data, we had to choose between learning models because of how broad our topic is, we chose linear regression models in order to see the best fit of truth data in comparison to current phone location.</a:t>
            </a:r>
            <a:endParaRPr sz="13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300" dirty="0">
                <a:solidFill>
                  <a:schemeClr val="dk1"/>
                </a:solidFill>
                <a:latin typeface="Calibri"/>
                <a:ea typeface="Calibri"/>
                <a:cs typeface="Calibri"/>
                <a:sym typeface="Calibri"/>
              </a:rPr>
              <a:t>We also had some trouble uncovering the truth data to compare the raw data to.  Managing a large dataset is much more difficult than we had initially thought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71b76d0e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71b76d0e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solidFill>
                  <a:srgbClr val="222222"/>
                </a:solidFill>
                <a:highlight>
                  <a:srgbClr val="FFFFFF"/>
                </a:highlight>
              </a:rPr>
              <a:t>To only call the google applied machine learning intensive, intensive would be our understatement of the summer but, these eight weeks have taught us more about machine learning than we could have imagined.  While we may have completed our project, we faced struggles when trying to manage our very large dataset, as well as identifying patterns in the data for us to analyze. The raw dataset was over 30 gigs!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826a7497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826a7497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826a7497e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826a7497e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6486f433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6486f433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5520775c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5520775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Meet Team 5, </a:t>
            </a:r>
            <a:r>
              <a:rPr lang="en-US" err="1"/>
              <a:t>Im</a:t>
            </a:r>
            <a:r>
              <a:rPr lang="en-US"/>
              <a:t> Thomas Goodman, </a:t>
            </a:r>
            <a:r>
              <a:rPr lang="en-US" err="1"/>
              <a:t>Im</a:t>
            </a:r>
            <a:r>
              <a:rPr lang="en-US"/>
              <a:t> Femi Epps, ….</a:t>
            </a:r>
            <a:r>
              <a:rPr lang="en-US" err="1"/>
              <a:t>etc</a:t>
            </a:r>
            <a:r>
              <a:rPr lang="en-US"/>
              <a:t>, nice to meet everyone!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dk1"/>
                </a:solidFill>
                <a:highlight>
                  <a:srgbClr val="FFFFFF"/>
                </a:highlight>
              </a:rPr>
              <a:t>This is just a small table of contents of our presentation.</a:t>
            </a:r>
            <a:endParaRPr sz="2800" dirty="0">
              <a:solidFill>
                <a:schemeClr val="dk1"/>
              </a:solidFill>
              <a:highlight>
                <a:srgbClr val="FFFFFF"/>
              </a:highlight>
            </a:endParaRPr>
          </a:p>
        </p:txBody>
      </p:sp>
      <p:sp>
        <p:nvSpPr>
          <p:cNvPr id="74" name="Google Shape;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63d5411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63d5411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06693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826a7497e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826a7497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Convolutional Neural Network is a deep learning algorithm, which receives an input of an image in the model and assigns the importance of the different aspects of the image using filters or specific features to differentiate the image from others. The role of the </a:t>
            </a:r>
            <a:r>
              <a:rPr lang="en-US" dirty="0" err="1"/>
              <a:t>ConvNet</a:t>
            </a:r>
            <a:r>
              <a:rPr lang="en-US" dirty="0"/>
              <a:t> is to reduce the images into a form which is easier to process, without losing features which are critical for getting a good prediction</a:t>
            </a:r>
            <a:r>
              <a:rPr lang="en-US" b="0" i="0" dirty="0">
                <a:solidFill>
                  <a:srgbClr val="292929"/>
                </a:solidFill>
                <a:effectLst/>
                <a:latin typeface="charter"/>
              </a:rPr>
              <a:t>. </a:t>
            </a:r>
            <a:r>
              <a:rPr lang="en-US" dirty="0"/>
              <a:t>CNN makes possible to scale massive amounts of data while keeping those unique features of the image, which is a crucial point of getting an accurate prediction. CNN extracts high level features by using these convolutional layers. The first layer extracts the edges, color, and gradient orientation as well. With these features we could either </a:t>
            </a:r>
            <a:r>
              <a:rPr lang="en-US" b="0" i="0" dirty="0">
                <a:solidFill>
                  <a:srgbClr val="292929"/>
                </a:solidFill>
                <a:effectLst/>
                <a:latin typeface="charter"/>
              </a:rPr>
              <a:t>reduce in dimensionality as compared to the input (Valid Padding) or the dimensionality is either increased or remains the same (Same Padding)</a:t>
            </a:r>
            <a:r>
              <a:rPr lang="en-US" dirty="0"/>
              <a:t>. The pooling layer is responsible for reducing the spatial size of the Convolved Feature. This reduces the machine processes of the massive data it was given. There are two types of pooling, Average and Max Pooling, Average takes the average of all the vales in that portion , and mx takes the max of each portion. Max pooling creates a noise suppressant which makes max pooling the better option than average. Lastly, </a:t>
            </a:r>
            <a:r>
              <a:rPr lang="en-US" b="0" i="0" dirty="0">
                <a:solidFill>
                  <a:srgbClr val="292929"/>
                </a:solidFill>
                <a:effectLst/>
                <a:latin typeface="charter"/>
              </a:rPr>
              <a:t>adding a Fully-Connected layer is a (usually) cheap way of learning non-linear combinations of the high-level features as represented by the output of the convolutional layer. Now that we have converted our input image into a suitable form for our Multi-Level Perceptron, we shall flatten the image into a column vector. The flattened output is fed to a feed-forward neural network and backpropagation applied to every iteration of training. Over a series of epochs, the model is able to distinguish between dominating and certain low-level features in images and classify them using the </a:t>
            </a:r>
            <a:r>
              <a:rPr lang="en-US" b="1" i="0" dirty="0" err="1">
                <a:solidFill>
                  <a:srgbClr val="292929"/>
                </a:solidFill>
                <a:effectLst/>
                <a:latin typeface="charter"/>
              </a:rPr>
              <a:t>Softmax</a:t>
            </a:r>
            <a:r>
              <a:rPr lang="en-US" b="1" i="0" dirty="0">
                <a:solidFill>
                  <a:srgbClr val="292929"/>
                </a:solidFill>
                <a:effectLst/>
                <a:latin typeface="charter"/>
              </a:rPr>
              <a:t> Classification</a:t>
            </a:r>
            <a:r>
              <a:rPr lang="en-US" b="0" i="0" dirty="0">
                <a:solidFill>
                  <a:srgbClr val="292929"/>
                </a:solidFill>
                <a:effectLst/>
                <a:latin typeface="charter"/>
              </a:rPr>
              <a:t> technique.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5520775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5520775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5520775c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5520775c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5520775ca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5520775ca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524000" y="141391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524000" y="3933340"/>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4"/>
          <p:cNvSpPr/>
          <p:nvPr/>
        </p:nvSpPr>
        <p:spPr>
          <a:xfrm>
            <a:off x="0" y="5711687"/>
            <a:ext cx="12192000" cy="92764"/>
          </a:xfrm>
          <a:prstGeom prst="rect">
            <a:avLst/>
          </a:prstGeom>
          <a:solidFill>
            <a:srgbClr val="0025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838200" y="139841"/>
            <a:ext cx="10515600" cy="10793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838200" y="1653349"/>
            <a:ext cx="10515600" cy="423839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31850" y="1470991"/>
            <a:ext cx="10515600" cy="24362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831850" y="4072628"/>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6"/>
          <p:cNvSpPr/>
          <p:nvPr/>
        </p:nvSpPr>
        <p:spPr>
          <a:xfrm>
            <a:off x="0" y="5738190"/>
            <a:ext cx="12192000" cy="92764"/>
          </a:xfrm>
          <a:prstGeom prst="rect">
            <a:avLst/>
          </a:prstGeom>
          <a:solidFill>
            <a:srgbClr val="0025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838200" y="132525"/>
            <a:ext cx="10515600" cy="10943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839788" y="-19874"/>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1" name="Google Shape;41;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5" name="Google Shape;45;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838200" y="132525"/>
            <a:ext cx="10515600" cy="10943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3"/>
          <p:cNvSpPr txBox="1">
            <a:spLocks noGrp="1"/>
          </p:cNvSpPr>
          <p:nvPr>
            <p:ph type="body" idx="1"/>
          </p:nvPr>
        </p:nvSpPr>
        <p:spPr>
          <a:xfrm rot="5400000">
            <a:off x="3887870" y="-1631688"/>
            <a:ext cx="4416261"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3"/>
          <p:cNvPicPr preferRelativeResize="0"/>
          <p:nvPr/>
        </p:nvPicPr>
        <p:blipFill rotWithShape="1">
          <a:blip r:embed="rId11">
            <a:alphaModFix/>
          </a:blip>
          <a:srcRect/>
          <a:stretch/>
        </p:blipFill>
        <p:spPr>
          <a:xfrm>
            <a:off x="1382053" y="5904410"/>
            <a:ext cx="1973574" cy="918472"/>
          </a:xfrm>
          <a:prstGeom prst="rect">
            <a:avLst/>
          </a:prstGeom>
          <a:noFill/>
          <a:ln>
            <a:noFill/>
          </a:ln>
        </p:spPr>
      </p:pic>
      <p:pic>
        <p:nvPicPr>
          <p:cNvPr id="7" name="Google Shape;7;p3"/>
          <p:cNvPicPr preferRelativeResize="0"/>
          <p:nvPr/>
        </p:nvPicPr>
        <p:blipFill rotWithShape="1">
          <a:blip r:embed="rId12">
            <a:alphaModFix/>
          </a:blip>
          <a:srcRect/>
          <a:stretch/>
        </p:blipFill>
        <p:spPr>
          <a:xfrm>
            <a:off x="3761150" y="6071949"/>
            <a:ext cx="1131064" cy="759547"/>
          </a:xfrm>
          <a:prstGeom prst="rect">
            <a:avLst/>
          </a:prstGeom>
          <a:noFill/>
          <a:ln>
            <a:noFill/>
          </a:ln>
        </p:spPr>
      </p:pic>
      <p:pic>
        <p:nvPicPr>
          <p:cNvPr id="8" name="Google Shape;8;p3"/>
          <p:cNvPicPr preferRelativeResize="0"/>
          <p:nvPr/>
        </p:nvPicPr>
        <p:blipFill rotWithShape="1">
          <a:blip r:embed="rId13">
            <a:alphaModFix/>
          </a:blip>
          <a:srcRect/>
          <a:stretch/>
        </p:blipFill>
        <p:spPr>
          <a:xfrm>
            <a:off x="5616429" y="6240631"/>
            <a:ext cx="1831312" cy="617072"/>
          </a:xfrm>
          <a:prstGeom prst="rect">
            <a:avLst/>
          </a:prstGeom>
          <a:noFill/>
          <a:ln>
            <a:noFill/>
          </a:ln>
        </p:spPr>
      </p:pic>
      <p:pic>
        <p:nvPicPr>
          <p:cNvPr id="9" name="Google Shape;9;p3"/>
          <p:cNvPicPr preferRelativeResize="0"/>
          <p:nvPr/>
        </p:nvPicPr>
        <p:blipFill rotWithShape="1">
          <a:blip r:embed="rId14">
            <a:alphaModFix/>
          </a:blip>
          <a:srcRect/>
          <a:stretch/>
        </p:blipFill>
        <p:spPr>
          <a:xfrm>
            <a:off x="8307496" y="6294558"/>
            <a:ext cx="2463029" cy="536937"/>
          </a:xfrm>
          <a:prstGeom prst="rect">
            <a:avLst/>
          </a:prstGeom>
          <a:noFill/>
          <a:ln>
            <a:noFill/>
          </a:ln>
        </p:spPr>
      </p:pic>
      <p:sp>
        <p:nvSpPr>
          <p:cNvPr id="10" name="Google Shape;10;p3"/>
          <p:cNvSpPr txBox="1">
            <a:spLocks noGrp="1"/>
          </p:cNvSpPr>
          <p:nvPr>
            <p:ph type="title"/>
          </p:nvPr>
        </p:nvSpPr>
        <p:spPr>
          <a:xfrm>
            <a:off x="838200" y="132525"/>
            <a:ext cx="10515600" cy="109433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417981"/>
            <a:ext cx="10515600" cy="441626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p:nvPr/>
        </p:nvSpPr>
        <p:spPr>
          <a:xfrm>
            <a:off x="0" y="1329008"/>
            <a:ext cx="12192000" cy="92764"/>
          </a:xfrm>
          <a:prstGeom prst="rect">
            <a:avLst/>
          </a:prstGeom>
          <a:solidFill>
            <a:srgbClr val="0025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3"/>
          <p:cNvSpPr/>
          <p:nvPr/>
        </p:nvSpPr>
        <p:spPr>
          <a:xfrm>
            <a:off x="0" y="1219582"/>
            <a:ext cx="12192000" cy="92764"/>
          </a:xfrm>
          <a:prstGeom prst="rect">
            <a:avLst/>
          </a:prstGeom>
          <a:solidFill>
            <a:srgbClr val="F947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hyperlink" Target="https://urldefense.proofpoint.com/v2/url?u=https-3A__www.itbusinessedge.com_business-2Dintelligence_value-2Demotion-2Drecognition-2Dtechnology_&amp;d=DwIFAg&amp;c=0CCt47_3RbNABITTvFzZbA&amp;r=taQm9WmeHKa0wq3AL4jzS13z22aDwJSm3do-7aXixoc&amp;m=3qtscY95gU3rz5eifUSsproLnY1dcVRWl3vIcPrAXs19o-Ar1-dy5HbIqJbjQB8t&amp;s=3wkRVHcP1UeKvHB-w-BxHZPS460AVId_B_xaH2I2_Cw&amp;e=" TargetMode="External"/><Relationship Id="rId3" Type="http://schemas.openxmlformats.org/officeDocument/2006/relationships/hyperlink" Target="https://colab.research.google.com/drive/11EEHArXyPZa6hZC8z5LfpsA1-aP482d8#scrollTo=iMidmU_EMUTu" TargetMode="External"/><Relationship Id="rId7" Type="http://schemas.openxmlformats.org/officeDocument/2006/relationships/hyperlink" Target="https://stats.stackexchange.com/questions/126238/what-are-the-advantages-of-relu-over-sigmoid-function-in-deep-neural-networ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mathworks.com/videos/introduction-to-deep-learning-what-are-convolutional-neural-networks--1489512765771.html?ef_id=Cj0KCQjwidSWBhDdARIsAIoTVb1UdcO5d3WMhDUdel2Dx3jvgVlu1P04Yl9vN5e88b-Z94MJ2MSrBP4aAoP6EALw_wcB:G:s&amp;s_kwcid=AL!8664!3!591866074057!e!!g!!convolutional%20neural%20network&amp;s_eid=psn_57384017272&amp;q=convolutional%20neural%20network&amp;gclid=Cj0KCQjwidSWBhDdARIsAIoTVb1UdcO5d3WMhDUdel2Dx3jvgVlu1P04Yl9vN5e88b-Z94MJ2MSrBP4aAoP6EALw_wcB" TargetMode="External"/><Relationship Id="rId5" Type="http://schemas.openxmlformats.org/officeDocument/2006/relationships/hyperlink" Target="https://towardsdatascience.com/a-comprehensive-guide-to-convolutional-neural-networks-the-eli5-way-3bd2b1164a53" TargetMode="External"/><Relationship Id="rId4" Type="http://schemas.openxmlformats.org/officeDocument/2006/relationships/hyperlink" Target="https://www.kaggle.com/datasets/jonathanoheix/face-expression-recognition-dataset" TargetMode="External"/><Relationship Id="rId9" Type="http://schemas.openxmlformats.org/officeDocument/2006/relationships/hyperlink" Target="https://www.youtube.com/watch?v=YRhxdVk_sI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524000" y="2235150"/>
            <a:ext cx="9144000" cy="2387700"/>
          </a:xfrm>
          <a:prstGeom prst="rect">
            <a:avLst/>
          </a:prstGeom>
          <a:noFill/>
          <a:ln>
            <a:noFill/>
          </a:ln>
        </p:spPr>
        <p:txBody>
          <a:bodyPr spcFirstLastPara="1" wrap="square" lIns="91425" tIns="45700" rIns="91425" bIns="45700" anchor="b" anchorCtr="0">
            <a:normAutofit fontScale="90000"/>
          </a:bodyPr>
          <a:lstStyle/>
          <a:p>
            <a:pPr algn="ctr" rtl="0">
              <a:spcBef>
                <a:spcPts val="0"/>
              </a:spcBef>
              <a:spcAft>
                <a:spcPts val="0"/>
              </a:spcAft>
            </a:pPr>
            <a:r>
              <a:rPr lang="en-US" sz="4800" b="1" i="0" u="none" strike="noStrike" dirty="0">
                <a:solidFill>
                  <a:srgbClr val="FF9900"/>
                </a:solidFill>
                <a:effectLst/>
                <a:latin typeface="Arial"/>
              </a:rPr>
              <a:t>Using Convolutional Neural Networks to Categorize Facial Expressions</a:t>
            </a:r>
            <a:br>
              <a:rPr lang="en-US" sz="1400" dirty="0"/>
            </a:br>
            <a:endParaRPr sz="4600" i="1" dirty="0"/>
          </a:p>
        </p:txBody>
      </p:sp>
      <p:sp>
        <p:nvSpPr>
          <p:cNvPr id="58" name="Google Shape;58;p1"/>
          <p:cNvSpPr txBox="1">
            <a:spLocks noGrp="1"/>
          </p:cNvSpPr>
          <p:nvPr>
            <p:ph type="subTitle" idx="1"/>
          </p:nvPr>
        </p:nvSpPr>
        <p:spPr>
          <a:xfrm>
            <a:off x="1524000" y="3933340"/>
            <a:ext cx="9144000" cy="1655762"/>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dk1"/>
              </a:buClr>
              <a:buSzPts val="2400"/>
              <a:buNone/>
            </a:pPr>
            <a:r>
              <a:rPr lang="en-US" sz="2500" dirty="0"/>
              <a:t>Presented by: Thomas Goodman, Femi Epps, </a:t>
            </a:r>
            <a:r>
              <a:rPr lang="en-US" sz="2500" dirty="0" err="1"/>
              <a:t>Alliayah</a:t>
            </a:r>
            <a:r>
              <a:rPr lang="en-US" sz="2500" dirty="0"/>
              <a:t> Ottley, &amp; </a:t>
            </a:r>
            <a:r>
              <a:rPr lang="en-US" sz="2500" dirty="0" err="1"/>
              <a:t>Breahna</a:t>
            </a:r>
            <a:r>
              <a:rPr lang="en-US" sz="2500" dirty="0"/>
              <a:t> Fox</a:t>
            </a:r>
            <a:endParaRPr sz="2500" dirty="0"/>
          </a:p>
        </p:txBody>
      </p:sp>
      <p:sp>
        <p:nvSpPr>
          <p:cNvPr id="2" name="TextBox 1">
            <a:extLst>
              <a:ext uri="{FF2B5EF4-FFF2-40B4-BE49-F238E27FC236}">
                <a16:creationId xmlns:a16="http://schemas.microsoft.com/office/drawing/2014/main" id="{29C9808B-A411-13CC-9BED-BDCEADE5F364}"/>
              </a:ext>
            </a:extLst>
          </p:cNvPr>
          <p:cNvSpPr txBox="1"/>
          <p:nvPr/>
        </p:nvSpPr>
        <p:spPr>
          <a:xfrm>
            <a:off x="8433758" y="32722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CF4DD-C32E-74F7-A6BA-D6E49DCB68F5}"/>
              </a:ext>
            </a:extLst>
          </p:cNvPr>
          <p:cNvSpPr>
            <a:spLocks noGrp="1"/>
          </p:cNvSpPr>
          <p:nvPr>
            <p:ph type="title"/>
          </p:nvPr>
        </p:nvSpPr>
        <p:spPr>
          <a:xfrm>
            <a:off x="612648" y="365125"/>
            <a:ext cx="5295015" cy="2063808"/>
          </a:xfrm>
        </p:spPr>
        <p:txBody>
          <a:bodyPr anchor="b">
            <a:normAutofit/>
          </a:bodyPr>
          <a:lstStyle/>
          <a:p>
            <a:r>
              <a:rPr lang="en-US" sz="5400"/>
              <a:t>Model 2</a:t>
            </a:r>
          </a:p>
        </p:txBody>
      </p:sp>
      <p:sp>
        <p:nvSpPr>
          <p:cNvPr id="13"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970BAC8-3D2F-7D3B-D361-75FD23E90A80}"/>
              </a:ext>
            </a:extLst>
          </p:cNvPr>
          <p:cNvSpPr>
            <a:spLocks noGrp="1"/>
          </p:cNvSpPr>
          <p:nvPr>
            <p:ph type="body" idx="1"/>
          </p:nvPr>
        </p:nvSpPr>
        <p:spPr>
          <a:xfrm>
            <a:off x="612648" y="2794058"/>
            <a:ext cx="5295015" cy="3268957"/>
          </a:xfrm>
        </p:spPr>
        <p:txBody>
          <a:bodyPr spcFirstLastPara="1" wrap="square" lIns="91425" tIns="45700" rIns="91425" bIns="45700" anchor="t" anchorCtr="0">
            <a:noAutofit/>
          </a:bodyPr>
          <a:lstStyle/>
          <a:p>
            <a:r>
              <a:rPr lang="en-US" sz="1900" dirty="0"/>
              <a:t>Training Accuracy: 0.3704</a:t>
            </a:r>
          </a:p>
          <a:p>
            <a:r>
              <a:rPr lang="en-US" sz="1900" dirty="0"/>
              <a:t>Loss: 1.6355</a:t>
            </a:r>
          </a:p>
          <a:p>
            <a:r>
              <a:rPr lang="en-US" sz="1900" dirty="0"/>
              <a:t>Epochs : 10</a:t>
            </a:r>
          </a:p>
          <a:p>
            <a:r>
              <a:rPr lang="en-US" sz="1900" dirty="0"/>
              <a:t>Changed: added a (2,2) to Max Pooling 2D layer </a:t>
            </a:r>
          </a:p>
          <a:p>
            <a:r>
              <a:rPr lang="en-US" sz="1900" dirty="0"/>
              <a:t>F1 score:</a:t>
            </a:r>
          </a:p>
          <a:p>
            <a:r>
              <a:rPr lang="en-US" sz="1900" dirty="0"/>
              <a:t>Testing Accuracy score:</a:t>
            </a:r>
          </a:p>
          <a:p>
            <a:r>
              <a:rPr lang="en-US" sz="1900" dirty="0"/>
              <a:t>Precision score:</a:t>
            </a:r>
          </a:p>
          <a:p>
            <a:pPr marL="114300" indent="0">
              <a:buNone/>
            </a:pPr>
            <a:endParaRPr lang="en-US" sz="2200" dirty="0"/>
          </a:p>
          <a:p>
            <a:endParaRPr lang="en-US" sz="2200" dirty="0"/>
          </a:p>
        </p:txBody>
      </p:sp>
      <p:pic>
        <p:nvPicPr>
          <p:cNvPr id="5" name="Picture 5" descr="Chart&#10;&#10;Description automatically generated">
            <a:extLst>
              <a:ext uri="{FF2B5EF4-FFF2-40B4-BE49-F238E27FC236}">
                <a16:creationId xmlns:a16="http://schemas.microsoft.com/office/drawing/2014/main" id="{BE3A8137-8DE4-A139-3411-F6BCF1C4FF32}"/>
              </a:ext>
            </a:extLst>
          </p:cNvPr>
          <p:cNvPicPr>
            <a:picLocks noChangeAspect="1"/>
          </p:cNvPicPr>
          <p:nvPr/>
        </p:nvPicPr>
        <p:blipFill rotWithShape="1">
          <a:blip r:embed="rId2"/>
          <a:srcRect l="7692" t="36623" r="22672" b="9868"/>
          <a:stretch/>
        </p:blipFill>
        <p:spPr>
          <a:xfrm>
            <a:off x="6483868" y="370690"/>
            <a:ext cx="4657542" cy="328217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49AD503-8E53-A187-F6A2-491788BCEA4B}"/>
              </a:ext>
            </a:extLst>
          </p:cNvPr>
          <p:cNvPicPr>
            <a:picLocks noChangeAspect="1"/>
          </p:cNvPicPr>
          <p:nvPr/>
        </p:nvPicPr>
        <p:blipFill rotWithShape="1">
          <a:blip r:embed="rId3"/>
          <a:srcRect l="7942" t="41668" r="30505" b="5794"/>
          <a:stretch/>
        </p:blipFill>
        <p:spPr>
          <a:xfrm>
            <a:off x="8123511" y="3852961"/>
            <a:ext cx="3637427" cy="2627077"/>
          </a:xfrm>
          <a:prstGeom prst="rect">
            <a:avLst/>
          </a:prstGeom>
        </p:spPr>
      </p:pic>
      <p:pic>
        <p:nvPicPr>
          <p:cNvPr id="4" name="Picture 4" descr="Text&#10;&#10;Description automatically generated">
            <a:extLst>
              <a:ext uri="{FF2B5EF4-FFF2-40B4-BE49-F238E27FC236}">
                <a16:creationId xmlns:a16="http://schemas.microsoft.com/office/drawing/2014/main" id="{ADF75A65-D6C9-4B22-BEE5-669CC2241B3D}"/>
              </a:ext>
            </a:extLst>
          </p:cNvPr>
          <p:cNvPicPr>
            <a:picLocks noChangeAspect="1"/>
          </p:cNvPicPr>
          <p:nvPr/>
        </p:nvPicPr>
        <p:blipFill rotWithShape="1">
          <a:blip r:embed="rId4"/>
          <a:srcRect l="4867" t="83780" r="72069" b="423"/>
          <a:stretch/>
        </p:blipFill>
        <p:spPr>
          <a:xfrm>
            <a:off x="3638914" y="4761818"/>
            <a:ext cx="3676051" cy="987229"/>
          </a:xfrm>
          <a:prstGeom prst="rect">
            <a:avLst/>
          </a:prstGeom>
        </p:spPr>
      </p:pic>
    </p:spTree>
    <p:extLst>
      <p:ext uri="{BB962C8B-B14F-4D97-AF65-F5344CB8AC3E}">
        <p14:creationId xmlns:p14="http://schemas.microsoft.com/office/powerpoint/2010/main" val="322702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12D42-E2EF-1071-7099-FE4BCF4C63B9}"/>
              </a:ext>
            </a:extLst>
          </p:cNvPr>
          <p:cNvSpPr>
            <a:spLocks noGrp="1"/>
          </p:cNvSpPr>
          <p:nvPr>
            <p:ph type="title"/>
          </p:nvPr>
        </p:nvSpPr>
        <p:spPr>
          <a:xfrm>
            <a:off x="640080" y="329184"/>
            <a:ext cx="6894576" cy="1783080"/>
          </a:xfrm>
        </p:spPr>
        <p:txBody>
          <a:bodyPr anchor="b">
            <a:normAutofit/>
          </a:bodyPr>
          <a:lstStyle/>
          <a:p>
            <a:r>
              <a:rPr lang="en-US" sz="5400"/>
              <a:t>Model 3 </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66955D-A341-9CA3-C84A-55F438FBB8E4}"/>
              </a:ext>
            </a:extLst>
          </p:cNvPr>
          <p:cNvSpPr>
            <a:spLocks noGrp="1"/>
          </p:cNvSpPr>
          <p:nvPr>
            <p:ph type="body" idx="1"/>
          </p:nvPr>
        </p:nvSpPr>
        <p:spPr>
          <a:xfrm>
            <a:off x="396337" y="2829705"/>
            <a:ext cx="6526714" cy="3260520"/>
          </a:xfrm>
        </p:spPr>
        <p:txBody>
          <a:bodyPr>
            <a:normAutofit/>
          </a:bodyPr>
          <a:lstStyle/>
          <a:p>
            <a:r>
              <a:rPr lang="en-US" sz="1900"/>
              <a:t>Training Accuracy : 0.2104</a:t>
            </a:r>
          </a:p>
          <a:p>
            <a:r>
              <a:rPr lang="en-US" sz="1900"/>
              <a:t>Loss: 1.8443 </a:t>
            </a:r>
          </a:p>
          <a:p>
            <a:r>
              <a:rPr lang="en-US" sz="1900"/>
              <a:t>Epochs : 10</a:t>
            </a:r>
          </a:p>
          <a:p>
            <a:r>
              <a:rPr lang="en-US" sz="1900"/>
              <a:t>Changed:  the activation function to "tanh" to train the data closer to zero in hopes to improve the accuracy. </a:t>
            </a:r>
          </a:p>
          <a:p>
            <a:r>
              <a:rPr lang="en-US" sz="1900"/>
              <a:t>F1 score:</a:t>
            </a:r>
          </a:p>
          <a:p>
            <a:r>
              <a:rPr lang="en-US" sz="1900"/>
              <a:t>Testing Accuracy: </a:t>
            </a:r>
          </a:p>
          <a:p>
            <a:r>
              <a:rPr lang="en-US" sz="1900"/>
              <a:t>Precision :</a:t>
            </a:r>
          </a:p>
          <a:p>
            <a:pPr marL="114300" indent="0">
              <a:buNone/>
            </a:pPr>
            <a:endParaRPr lang="en-US" sz="2200"/>
          </a:p>
          <a:p>
            <a:endParaRPr lang="en-US" sz="2200"/>
          </a:p>
        </p:txBody>
      </p:sp>
      <p:pic>
        <p:nvPicPr>
          <p:cNvPr id="5" name="Picture 5" descr="Graphical user interface&#10;&#10;Description automatically generated">
            <a:extLst>
              <a:ext uri="{FF2B5EF4-FFF2-40B4-BE49-F238E27FC236}">
                <a16:creationId xmlns:a16="http://schemas.microsoft.com/office/drawing/2014/main" id="{AD25C0E7-FBD7-81C2-592B-7D5E3E82D626}"/>
              </a:ext>
            </a:extLst>
          </p:cNvPr>
          <p:cNvPicPr>
            <a:picLocks noChangeAspect="1"/>
          </p:cNvPicPr>
          <p:nvPr/>
        </p:nvPicPr>
        <p:blipFill rotWithShape="1">
          <a:blip r:embed="rId2"/>
          <a:srcRect l="6579" t="68676" r="34211" b="131"/>
          <a:stretch/>
        </p:blipFill>
        <p:spPr>
          <a:xfrm>
            <a:off x="6480118" y="489950"/>
            <a:ext cx="4979114" cy="2626709"/>
          </a:xfrm>
          <a:prstGeom prst="rect">
            <a:avLst/>
          </a:prstGeom>
        </p:spPr>
      </p:pic>
      <p:pic>
        <p:nvPicPr>
          <p:cNvPr id="4" name="Picture 4" descr="Text&#10;&#10;Description automatically generated">
            <a:extLst>
              <a:ext uri="{FF2B5EF4-FFF2-40B4-BE49-F238E27FC236}">
                <a16:creationId xmlns:a16="http://schemas.microsoft.com/office/drawing/2014/main" id="{5E3F3684-614E-3F23-32DE-8FF8C51A3E32}"/>
              </a:ext>
            </a:extLst>
          </p:cNvPr>
          <p:cNvPicPr>
            <a:picLocks noChangeAspect="1"/>
          </p:cNvPicPr>
          <p:nvPr/>
        </p:nvPicPr>
        <p:blipFill rotWithShape="1">
          <a:blip r:embed="rId3"/>
          <a:srcRect l="2963" t="82209" r="78704" b="-307"/>
          <a:stretch/>
        </p:blipFill>
        <p:spPr>
          <a:xfrm>
            <a:off x="2838928" y="4739617"/>
            <a:ext cx="3442066" cy="1024713"/>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A13A851A-7D3C-7291-E56D-B42F419D3A8E}"/>
              </a:ext>
            </a:extLst>
          </p:cNvPr>
          <p:cNvPicPr>
            <a:picLocks noChangeAspect="1"/>
          </p:cNvPicPr>
          <p:nvPr/>
        </p:nvPicPr>
        <p:blipFill rotWithShape="1">
          <a:blip r:embed="rId2"/>
          <a:srcRect l="6588" t="524" r="36232" b="62717"/>
          <a:stretch/>
        </p:blipFill>
        <p:spPr>
          <a:xfrm>
            <a:off x="7253715" y="3800709"/>
            <a:ext cx="4260271" cy="2747786"/>
          </a:xfrm>
          <a:prstGeom prst="rect">
            <a:avLst/>
          </a:prstGeom>
        </p:spPr>
      </p:pic>
    </p:spTree>
    <p:extLst>
      <p:ext uri="{BB962C8B-B14F-4D97-AF65-F5344CB8AC3E}">
        <p14:creationId xmlns:p14="http://schemas.microsoft.com/office/powerpoint/2010/main" val="383331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0C0B7-3331-0974-3CF4-D716056B64DB}"/>
              </a:ext>
            </a:extLst>
          </p:cNvPr>
          <p:cNvSpPr>
            <a:spLocks noGrp="1"/>
          </p:cNvSpPr>
          <p:nvPr>
            <p:ph type="title"/>
          </p:nvPr>
        </p:nvSpPr>
        <p:spPr>
          <a:xfrm>
            <a:off x="612648" y="365125"/>
            <a:ext cx="5295015" cy="2063808"/>
          </a:xfrm>
        </p:spPr>
        <p:txBody>
          <a:bodyPr anchor="b">
            <a:normAutofit/>
          </a:bodyPr>
          <a:lstStyle/>
          <a:p>
            <a:r>
              <a:rPr lang="en-US" sz="5400"/>
              <a:t>Model 4</a:t>
            </a:r>
          </a:p>
        </p:txBody>
      </p:sp>
      <p:sp>
        <p:nvSpPr>
          <p:cNvPr id="4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C7CF835-80B0-8CDC-F411-01A827A23F41}"/>
              </a:ext>
            </a:extLst>
          </p:cNvPr>
          <p:cNvSpPr>
            <a:spLocks noGrp="1"/>
          </p:cNvSpPr>
          <p:nvPr>
            <p:ph type="body" idx="1"/>
          </p:nvPr>
        </p:nvSpPr>
        <p:spPr>
          <a:xfrm>
            <a:off x="612648" y="2908005"/>
            <a:ext cx="5295015" cy="3268957"/>
          </a:xfrm>
        </p:spPr>
        <p:txBody>
          <a:bodyPr>
            <a:normAutofit fontScale="77500" lnSpcReduction="20000"/>
          </a:bodyPr>
          <a:lstStyle/>
          <a:p>
            <a:r>
              <a:rPr lang="en-US" sz="2200"/>
              <a:t>Training </a:t>
            </a:r>
            <a:r>
              <a:rPr lang="en-US" sz="2200" dirty="0"/>
              <a:t>Accuracy : 0.9257</a:t>
            </a:r>
          </a:p>
          <a:p>
            <a:r>
              <a:rPr lang="en-US" sz="2200" dirty="0"/>
              <a:t>Loss :  0.2564</a:t>
            </a:r>
          </a:p>
          <a:p>
            <a:r>
              <a:rPr lang="en-US" sz="2200" dirty="0"/>
              <a:t>Early stop at 87 Epochs</a:t>
            </a:r>
          </a:p>
          <a:p>
            <a:r>
              <a:rPr lang="en-US" sz="2200" dirty="0"/>
              <a:t>Epochs : 100 </a:t>
            </a:r>
          </a:p>
          <a:p>
            <a:r>
              <a:rPr lang="en-US" sz="2200" dirty="0"/>
              <a:t>Changed : removed the 2D pooling layer inputs, added more epochs to increase the accuracy, was able to get the accuracy to .92. But this was a huge increase in accuracy.</a:t>
            </a:r>
          </a:p>
          <a:p>
            <a:r>
              <a:rPr lang="en-US" sz="2200"/>
              <a:t>F1 score :</a:t>
            </a:r>
          </a:p>
          <a:p>
            <a:r>
              <a:rPr lang="en-US" sz="2200"/>
              <a:t>Testing Accuracy :</a:t>
            </a:r>
          </a:p>
          <a:p>
            <a:r>
              <a:rPr lang="en-US" sz="2200"/>
              <a:t>Precision score:</a:t>
            </a:r>
          </a:p>
        </p:txBody>
      </p:sp>
      <p:pic>
        <p:nvPicPr>
          <p:cNvPr id="4" name="Picture 5" descr="Graphical user interface&#10;&#10;Description automatically generated">
            <a:extLst>
              <a:ext uri="{FF2B5EF4-FFF2-40B4-BE49-F238E27FC236}">
                <a16:creationId xmlns:a16="http://schemas.microsoft.com/office/drawing/2014/main" id="{092948AE-2E2C-6045-FFFA-B6CE80E3C7CB}"/>
              </a:ext>
            </a:extLst>
          </p:cNvPr>
          <p:cNvPicPr>
            <a:picLocks noChangeAspect="1"/>
          </p:cNvPicPr>
          <p:nvPr/>
        </p:nvPicPr>
        <p:blipFill rotWithShape="1">
          <a:blip r:embed="rId2"/>
          <a:srcRect l="7841" t="44637" r="38364" b="1499"/>
          <a:stretch/>
        </p:blipFill>
        <p:spPr>
          <a:xfrm>
            <a:off x="6054120" y="575765"/>
            <a:ext cx="4191476" cy="3070702"/>
          </a:xfrm>
          <a:prstGeom prst="rect">
            <a:avLst/>
          </a:prstGeom>
        </p:spPr>
      </p:pic>
      <p:pic>
        <p:nvPicPr>
          <p:cNvPr id="6" name="Picture 7" descr="Chart, line chart&#10;&#10;Description automatically generated">
            <a:extLst>
              <a:ext uri="{FF2B5EF4-FFF2-40B4-BE49-F238E27FC236}">
                <a16:creationId xmlns:a16="http://schemas.microsoft.com/office/drawing/2014/main" id="{E3D53C79-3D6F-50AF-A100-8E98CA9B7228}"/>
              </a:ext>
            </a:extLst>
          </p:cNvPr>
          <p:cNvPicPr>
            <a:picLocks noChangeAspect="1"/>
          </p:cNvPicPr>
          <p:nvPr/>
        </p:nvPicPr>
        <p:blipFill rotWithShape="1">
          <a:blip r:embed="rId3"/>
          <a:srcRect l="6600" t="37149" r="40925" b="6263"/>
          <a:stretch/>
        </p:blipFill>
        <p:spPr>
          <a:xfrm>
            <a:off x="6598470" y="3909487"/>
            <a:ext cx="3755954" cy="2688642"/>
          </a:xfrm>
          <a:prstGeom prst="rect">
            <a:avLst/>
          </a:prstGeom>
        </p:spPr>
      </p:pic>
      <p:pic>
        <p:nvPicPr>
          <p:cNvPr id="8" name="Picture 8" descr="Text&#10;&#10;Description automatically generated">
            <a:extLst>
              <a:ext uri="{FF2B5EF4-FFF2-40B4-BE49-F238E27FC236}">
                <a16:creationId xmlns:a16="http://schemas.microsoft.com/office/drawing/2014/main" id="{B7ED0051-05EF-6B9F-6D60-7B40DA6DE47C}"/>
              </a:ext>
            </a:extLst>
          </p:cNvPr>
          <p:cNvPicPr>
            <a:picLocks noChangeAspect="1"/>
          </p:cNvPicPr>
          <p:nvPr/>
        </p:nvPicPr>
        <p:blipFill rotWithShape="1">
          <a:blip r:embed="rId4"/>
          <a:srcRect l="4762" t="80628" r="68944" b="262"/>
          <a:stretch/>
        </p:blipFill>
        <p:spPr>
          <a:xfrm>
            <a:off x="2872673" y="5129142"/>
            <a:ext cx="3647638" cy="1047820"/>
          </a:xfrm>
          <a:prstGeom prst="rect">
            <a:avLst/>
          </a:prstGeom>
        </p:spPr>
      </p:pic>
    </p:spTree>
    <p:extLst>
      <p:ext uri="{BB962C8B-B14F-4D97-AF65-F5344CB8AC3E}">
        <p14:creationId xmlns:p14="http://schemas.microsoft.com/office/powerpoint/2010/main" val="95619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FE37A-6EB1-31F7-464F-85CE6BA631A6}"/>
              </a:ext>
            </a:extLst>
          </p:cNvPr>
          <p:cNvSpPr>
            <a:spLocks noGrp="1"/>
          </p:cNvSpPr>
          <p:nvPr>
            <p:ph type="title"/>
          </p:nvPr>
        </p:nvSpPr>
        <p:spPr>
          <a:xfrm>
            <a:off x="640080" y="329184"/>
            <a:ext cx="6894576" cy="1783080"/>
          </a:xfrm>
        </p:spPr>
        <p:txBody>
          <a:bodyPr anchor="b">
            <a:normAutofit/>
          </a:bodyPr>
          <a:lstStyle/>
          <a:p>
            <a:r>
              <a:rPr lang="en-US" sz="5400"/>
              <a:t>Model 5</a:t>
            </a:r>
          </a:p>
        </p:txBody>
      </p:sp>
      <p:sp>
        <p:nvSpPr>
          <p:cNvPr id="6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94220B6-0C76-AE20-26F0-3E755B0F7A41}"/>
              </a:ext>
            </a:extLst>
          </p:cNvPr>
          <p:cNvSpPr>
            <a:spLocks noGrp="1"/>
          </p:cNvSpPr>
          <p:nvPr>
            <p:ph type="body" idx="1"/>
          </p:nvPr>
        </p:nvSpPr>
        <p:spPr>
          <a:xfrm>
            <a:off x="640080" y="2706624"/>
            <a:ext cx="6894576" cy="3483864"/>
          </a:xfrm>
        </p:spPr>
        <p:txBody>
          <a:bodyPr>
            <a:normAutofit fontScale="92500" lnSpcReduction="20000"/>
          </a:bodyPr>
          <a:lstStyle/>
          <a:p>
            <a:r>
              <a:rPr lang="en-US" sz="1900"/>
              <a:t>Training Accuracy : 0.4929</a:t>
            </a:r>
          </a:p>
          <a:p>
            <a:r>
              <a:rPr lang="en-US" sz="1900"/>
              <a:t>Lr (learning rate) :  0.0010</a:t>
            </a:r>
          </a:p>
          <a:p>
            <a:r>
              <a:rPr lang="en-US" sz="1900"/>
              <a:t>Loss : 1.3371</a:t>
            </a:r>
          </a:p>
          <a:p>
            <a:r>
              <a:rPr lang="en-US" sz="1900"/>
              <a:t>Stopped early at Epoch 26  </a:t>
            </a:r>
          </a:p>
          <a:p>
            <a:r>
              <a:rPr lang="en-US" sz="1900"/>
              <a:t>Epochs : 100 </a:t>
            </a:r>
          </a:p>
          <a:p>
            <a:r>
              <a:rPr lang="en-US" sz="1900"/>
              <a:t>Changed : Added more layers such as pooling layers, more dense layers, dropout, Batch Normalization, 2D Conv2D inputs, and learning rate. </a:t>
            </a:r>
          </a:p>
          <a:p>
            <a:r>
              <a:rPr lang="en-US" sz="1900"/>
              <a:t>F1 score:</a:t>
            </a:r>
          </a:p>
          <a:p>
            <a:r>
              <a:rPr lang="en-US" sz="1900"/>
              <a:t>Testing Accuracy:</a:t>
            </a:r>
          </a:p>
          <a:p>
            <a:r>
              <a:rPr lang="en-US" sz="1900"/>
              <a:t>Precision Score </a:t>
            </a:r>
          </a:p>
        </p:txBody>
      </p:sp>
      <p:pic>
        <p:nvPicPr>
          <p:cNvPr id="8" name="Picture 8" descr="Graphical user interface&#10;&#10;Description automatically generated">
            <a:extLst>
              <a:ext uri="{FF2B5EF4-FFF2-40B4-BE49-F238E27FC236}">
                <a16:creationId xmlns:a16="http://schemas.microsoft.com/office/drawing/2014/main" id="{5545A153-CA8B-9034-CE94-90C0A556934A}"/>
              </a:ext>
            </a:extLst>
          </p:cNvPr>
          <p:cNvPicPr>
            <a:picLocks noChangeAspect="1"/>
          </p:cNvPicPr>
          <p:nvPr/>
        </p:nvPicPr>
        <p:blipFill rotWithShape="1">
          <a:blip r:embed="rId2"/>
          <a:srcRect l="7761" t="62241" r="30149" b="1660"/>
          <a:stretch/>
        </p:blipFill>
        <p:spPr>
          <a:xfrm>
            <a:off x="6296473" y="296338"/>
            <a:ext cx="4973903" cy="3133752"/>
          </a:xfrm>
          <a:prstGeom prst="rect">
            <a:avLst/>
          </a:prstGeom>
        </p:spPr>
      </p:pic>
      <p:pic>
        <p:nvPicPr>
          <p:cNvPr id="9" name="Picture 10" descr="Text&#10;&#10;Description automatically generated">
            <a:extLst>
              <a:ext uri="{FF2B5EF4-FFF2-40B4-BE49-F238E27FC236}">
                <a16:creationId xmlns:a16="http://schemas.microsoft.com/office/drawing/2014/main" id="{18B4DE14-97B2-0602-9CAC-D30228FAD9C9}"/>
              </a:ext>
            </a:extLst>
          </p:cNvPr>
          <p:cNvPicPr>
            <a:picLocks noChangeAspect="1"/>
          </p:cNvPicPr>
          <p:nvPr/>
        </p:nvPicPr>
        <p:blipFill rotWithShape="1">
          <a:blip r:embed="rId3"/>
          <a:srcRect l="5837" t="80315" r="68666" b="1050"/>
          <a:stretch/>
        </p:blipFill>
        <p:spPr>
          <a:xfrm>
            <a:off x="2934463" y="4990853"/>
            <a:ext cx="3774781" cy="1090633"/>
          </a:xfrm>
          <a:prstGeom prst="rect">
            <a:avLst/>
          </a:prstGeom>
        </p:spPr>
      </p:pic>
      <p:pic>
        <p:nvPicPr>
          <p:cNvPr id="4" name="Picture 8" descr="Graphical user interface&#10;&#10;Description automatically generated">
            <a:extLst>
              <a:ext uri="{FF2B5EF4-FFF2-40B4-BE49-F238E27FC236}">
                <a16:creationId xmlns:a16="http://schemas.microsoft.com/office/drawing/2014/main" id="{A8064848-4447-2162-E4B6-88E7EDD2322E}"/>
              </a:ext>
            </a:extLst>
          </p:cNvPr>
          <p:cNvPicPr>
            <a:picLocks noChangeAspect="1"/>
          </p:cNvPicPr>
          <p:nvPr/>
        </p:nvPicPr>
        <p:blipFill rotWithShape="1">
          <a:blip r:embed="rId2"/>
          <a:srcRect l="8060" r="31940" b="60381"/>
          <a:stretch/>
        </p:blipFill>
        <p:spPr>
          <a:xfrm>
            <a:off x="7406627" y="3856718"/>
            <a:ext cx="3929395" cy="2801684"/>
          </a:xfrm>
          <a:prstGeom prst="rect">
            <a:avLst/>
          </a:prstGeom>
        </p:spPr>
      </p:pic>
    </p:spTree>
    <p:extLst>
      <p:ext uri="{BB962C8B-B14F-4D97-AF65-F5344CB8AC3E}">
        <p14:creationId xmlns:p14="http://schemas.microsoft.com/office/powerpoint/2010/main" val="365034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e5520775ca_0_18"/>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i="0" u="none" strike="noStrike">
                <a:solidFill>
                  <a:schemeClr val="tx1"/>
                </a:solidFill>
                <a:effectLst/>
                <a:latin typeface="Arial"/>
              </a:rPr>
              <a:t>Why This Model?</a:t>
            </a:r>
            <a:endParaRPr lang="en-US">
              <a:solidFill>
                <a:schemeClr val="tx1"/>
              </a:solidFill>
              <a:latin typeface="Arial"/>
            </a:endParaRPr>
          </a:p>
        </p:txBody>
      </p:sp>
      <p:sp>
        <p:nvSpPr>
          <p:cNvPr id="147" name="Google Shape;147;ge5520775ca_0_18"/>
          <p:cNvSpPr txBox="1">
            <a:spLocks noGrp="1"/>
          </p:cNvSpPr>
          <p:nvPr>
            <p:ph type="body" idx="1"/>
          </p:nvPr>
        </p:nvSpPr>
        <p:spPr>
          <a:xfrm>
            <a:off x="838200" y="1653349"/>
            <a:ext cx="5095336" cy="4238400"/>
          </a:xfrm>
          <a:prstGeom prst="rect">
            <a:avLst/>
          </a:prstGeom>
        </p:spPr>
        <p:txBody>
          <a:bodyPr spcFirstLastPara="1" wrap="square" lIns="91425" tIns="45700" rIns="91425" bIns="45700" anchor="t" anchorCtr="0">
            <a:normAutofit/>
          </a:bodyPr>
          <a:lstStyle/>
          <a:p>
            <a:pPr marL="0" indent="0">
              <a:buNone/>
            </a:pPr>
            <a:r>
              <a:rPr lang="en-US"/>
              <a:t>We chose model </a:t>
            </a:r>
            <a:r>
              <a:rPr lang="en-US" dirty="0"/>
              <a:t>4</a:t>
            </a:r>
            <a:r>
              <a:rPr lang="en-US"/>
              <a:t>,</a:t>
            </a:r>
            <a:r>
              <a:rPr lang="en-US" dirty="0"/>
              <a:t> </a:t>
            </a:r>
            <a:r>
              <a:rPr lang="en-US"/>
              <a:t>because it had </a:t>
            </a:r>
            <a:r>
              <a:rPr lang="en-US" dirty="0"/>
              <a:t>the best </a:t>
            </a:r>
            <a:r>
              <a:rPr lang="en-US"/>
              <a:t>Training accuracy and loss than any other </a:t>
            </a:r>
            <a:r>
              <a:rPr lang="en-US" dirty="0"/>
              <a:t>model</a:t>
            </a:r>
            <a:r>
              <a:rPr lang="en-US"/>
              <a:t> we created. </a:t>
            </a:r>
          </a:p>
          <a:p>
            <a:pPr marL="0" indent="0">
              <a:buNone/>
            </a:pPr>
            <a:r>
              <a:rPr lang="en-US"/>
              <a:t>To get to this model we tuned the parameters by adding more layers and epochs, added early stopping, changed activations and optimizers</a:t>
            </a:r>
            <a:r>
              <a:rPr lang="en-US" dirty="0"/>
              <a:t>.</a:t>
            </a:r>
            <a:endParaRPr lang="en-US"/>
          </a:p>
          <a:p>
            <a:pPr marL="0" indent="0">
              <a:buNone/>
            </a:pPr>
            <a:endParaRPr lang="en-US"/>
          </a:p>
        </p:txBody>
      </p:sp>
      <p:pic>
        <p:nvPicPr>
          <p:cNvPr id="2" name="Picture 2" descr="Diagram&#10;&#10;Description automatically generated">
            <a:extLst>
              <a:ext uri="{FF2B5EF4-FFF2-40B4-BE49-F238E27FC236}">
                <a16:creationId xmlns:a16="http://schemas.microsoft.com/office/drawing/2014/main" id="{33A2555D-8E75-82BB-FD23-7A122EABAC1B}"/>
              </a:ext>
            </a:extLst>
          </p:cNvPr>
          <p:cNvPicPr>
            <a:picLocks noChangeAspect="1"/>
          </p:cNvPicPr>
          <p:nvPr/>
        </p:nvPicPr>
        <p:blipFill>
          <a:blip r:embed="rId3"/>
          <a:stretch>
            <a:fillRect/>
          </a:stretch>
        </p:blipFill>
        <p:spPr>
          <a:xfrm>
            <a:off x="6090249" y="1870149"/>
            <a:ext cx="5546784" cy="31177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1810-B6AC-9F82-4422-1A879A6B07F7}"/>
              </a:ext>
            </a:extLst>
          </p:cNvPr>
          <p:cNvSpPr>
            <a:spLocks noGrp="1"/>
          </p:cNvSpPr>
          <p:nvPr>
            <p:ph type="title"/>
          </p:nvPr>
        </p:nvSpPr>
        <p:spPr/>
        <p:txBody>
          <a:bodyPr/>
          <a:lstStyle/>
          <a:p>
            <a:r>
              <a:rPr lang="en-US"/>
              <a:t>Real-World Situations:</a:t>
            </a:r>
          </a:p>
        </p:txBody>
      </p:sp>
      <p:sp>
        <p:nvSpPr>
          <p:cNvPr id="3" name="Text Placeholder 2">
            <a:extLst>
              <a:ext uri="{FF2B5EF4-FFF2-40B4-BE49-F238E27FC236}">
                <a16:creationId xmlns:a16="http://schemas.microsoft.com/office/drawing/2014/main" id="{7D2E572C-B873-6616-682F-1985437175E8}"/>
              </a:ext>
            </a:extLst>
          </p:cNvPr>
          <p:cNvSpPr>
            <a:spLocks noGrp="1"/>
          </p:cNvSpPr>
          <p:nvPr>
            <p:ph type="body" idx="1"/>
          </p:nvPr>
        </p:nvSpPr>
        <p:spPr>
          <a:xfrm>
            <a:off x="838200" y="2519089"/>
            <a:ext cx="3441940" cy="2958809"/>
          </a:xfrm>
        </p:spPr>
        <p:txBody>
          <a:bodyPr spcFirstLastPara="1" wrap="square" lIns="91425" tIns="45700" rIns="91425" bIns="45700" anchor="t" anchorCtr="0">
            <a:noAutofit/>
          </a:bodyPr>
          <a:lstStyle/>
          <a:p>
            <a:pPr marL="114300" indent="0">
              <a:buNone/>
            </a:pPr>
            <a:r>
              <a:rPr lang="en-US" sz="1900">
                <a:solidFill>
                  <a:schemeClr val="tx1"/>
                </a:solidFill>
              </a:rPr>
              <a:t>Detecting the emotions of people with sensory impairment, prosopagnosia, remains a challenge, as it is difficult to generalize and model. As of today, there is no way of curing </a:t>
            </a:r>
            <a:r>
              <a:rPr lang="en-US" sz="1900"/>
              <a:t>prosopagnosia but with the help of an emotion classifier it is possible to train people suffering with this disease to better recognize emotions </a:t>
            </a:r>
          </a:p>
        </p:txBody>
      </p:sp>
      <p:sp>
        <p:nvSpPr>
          <p:cNvPr id="4" name="TextBox 3">
            <a:extLst>
              <a:ext uri="{FF2B5EF4-FFF2-40B4-BE49-F238E27FC236}">
                <a16:creationId xmlns:a16="http://schemas.microsoft.com/office/drawing/2014/main" id="{7CBD5C71-72FD-85EC-1867-792DFEF81EF5}"/>
              </a:ext>
            </a:extLst>
          </p:cNvPr>
          <p:cNvSpPr txBox="1"/>
          <p:nvPr/>
        </p:nvSpPr>
        <p:spPr>
          <a:xfrm>
            <a:off x="801612" y="1850415"/>
            <a:ext cx="30451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Health Care</a:t>
            </a:r>
          </a:p>
        </p:txBody>
      </p:sp>
      <p:sp>
        <p:nvSpPr>
          <p:cNvPr id="5" name="TextBox 4">
            <a:extLst>
              <a:ext uri="{FF2B5EF4-FFF2-40B4-BE49-F238E27FC236}">
                <a16:creationId xmlns:a16="http://schemas.microsoft.com/office/drawing/2014/main" id="{7648EF54-3CF4-49B1-A932-CEB893C57028}"/>
              </a:ext>
            </a:extLst>
          </p:cNvPr>
          <p:cNvSpPr txBox="1"/>
          <p:nvPr/>
        </p:nvSpPr>
        <p:spPr>
          <a:xfrm>
            <a:off x="4461611" y="174441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Marketing</a:t>
            </a:r>
          </a:p>
        </p:txBody>
      </p:sp>
      <p:sp>
        <p:nvSpPr>
          <p:cNvPr id="6" name="TextBox 5">
            <a:extLst>
              <a:ext uri="{FF2B5EF4-FFF2-40B4-BE49-F238E27FC236}">
                <a16:creationId xmlns:a16="http://schemas.microsoft.com/office/drawing/2014/main" id="{61F7EB4F-48C9-548C-A1CC-495C2EAF3BC5}"/>
              </a:ext>
            </a:extLst>
          </p:cNvPr>
          <p:cNvSpPr txBox="1"/>
          <p:nvPr/>
        </p:nvSpPr>
        <p:spPr>
          <a:xfrm>
            <a:off x="4787922" y="2250070"/>
            <a:ext cx="2749768"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latin typeface="Calibri"/>
              </a:rPr>
              <a:t>Emotion recognition technology helps businesses get more out of focus groups by analyzing the facial expressions of testers who use products and display ads.</a:t>
            </a:r>
          </a:p>
        </p:txBody>
      </p:sp>
      <p:sp>
        <p:nvSpPr>
          <p:cNvPr id="7" name="TextBox 6">
            <a:extLst>
              <a:ext uri="{FF2B5EF4-FFF2-40B4-BE49-F238E27FC236}">
                <a16:creationId xmlns:a16="http://schemas.microsoft.com/office/drawing/2014/main" id="{B1F496BA-A971-3C7F-CA91-D8BF8AD2BD6B}"/>
              </a:ext>
            </a:extLst>
          </p:cNvPr>
          <p:cNvSpPr txBox="1"/>
          <p:nvPr/>
        </p:nvSpPr>
        <p:spPr>
          <a:xfrm>
            <a:off x="8390626" y="165706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Manufacturing</a:t>
            </a:r>
            <a:endParaRPr lang="en-US"/>
          </a:p>
        </p:txBody>
      </p:sp>
      <p:sp>
        <p:nvSpPr>
          <p:cNvPr id="8" name="TextBox 7">
            <a:extLst>
              <a:ext uri="{FF2B5EF4-FFF2-40B4-BE49-F238E27FC236}">
                <a16:creationId xmlns:a16="http://schemas.microsoft.com/office/drawing/2014/main" id="{97503432-EB35-E2DC-F5BD-C1FA37E5F2C3}"/>
              </a:ext>
            </a:extLst>
          </p:cNvPr>
          <p:cNvSpPr txBox="1"/>
          <p:nvPr/>
        </p:nvSpPr>
        <p:spPr>
          <a:xfrm>
            <a:off x="8403763" y="2138955"/>
            <a:ext cx="2730063"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latin typeface="Calibri"/>
              </a:rPr>
              <a:t>Automakers can also take advantage of emotion recognition technology. The cars warn drivers when they fall asleep and help avoid dangerous accidents. Road Rage can also trigger a warning If a human driver becomes overly emotional or the driver's condition becomes unstable, the autopilot can intervene and warn the driver. </a:t>
            </a:r>
          </a:p>
        </p:txBody>
      </p:sp>
    </p:spTree>
    <p:extLst>
      <p:ext uri="{BB962C8B-B14F-4D97-AF65-F5344CB8AC3E}">
        <p14:creationId xmlns:p14="http://schemas.microsoft.com/office/powerpoint/2010/main" val="158653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e5520775ca_2_50"/>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i="0" u="none" strike="noStrike">
                <a:solidFill>
                  <a:schemeClr val="tx1"/>
                </a:solidFill>
                <a:effectLst/>
                <a:latin typeface="Arial"/>
              </a:rPr>
              <a:t>Our Obstacles:</a:t>
            </a:r>
            <a:endParaRPr lang="en-US">
              <a:solidFill>
                <a:schemeClr val="tx1"/>
              </a:solidFill>
              <a:latin typeface="Arial"/>
            </a:endParaRPr>
          </a:p>
        </p:txBody>
      </p:sp>
      <p:sp>
        <p:nvSpPr>
          <p:cNvPr id="164" name="Google Shape;164;ge5520775ca_2_50"/>
          <p:cNvSpPr txBox="1">
            <a:spLocks noGrp="1"/>
          </p:cNvSpPr>
          <p:nvPr>
            <p:ph type="body" idx="1"/>
          </p:nvPr>
        </p:nvSpPr>
        <p:spPr>
          <a:xfrm>
            <a:off x="838200" y="1653349"/>
            <a:ext cx="10515600" cy="4238400"/>
          </a:xfrm>
          <a:prstGeom prst="rect">
            <a:avLst/>
          </a:prstGeom>
        </p:spPr>
        <p:txBody>
          <a:bodyPr spcFirstLastPara="1" wrap="square" lIns="91425" tIns="45700" rIns="91425" bIns="45700" anchor="t" anchorCtr="0">
            <a:normAutofit/>
          </a:bodyPr>
          <a:lstStyle/>
          <a:p>
            <a:pPr fontAlgn="base">
              <a:lnSpc>
                <a:spcPct val="300000"/>
              </a:lnSpc>
              <a:spcBef>
                <a:spcPts val="0"/>
              </a:spcBef>
              <a:buFont typeface="+mj-lt"/>
              <a:buAutoNum type="arabicPeriod"/>
            </a:pPr>
            <a:r>
              <a:rPr lang="en-US" sz="1800" b="0" i="0" u="none" strike="noStrike" dirty="0">
                <a:solidFill>
                  <a:srgbClr val="000000"/>
                </a:solidFill>
                <a:effectLst/>
                <a:latin typeface="Arial"/>
              </a:rPr>
              <a:t>Constructing our model to run a high</a:t>
            </a:r>
            <a:r>
              <a:rPr lang="en-US" sz="1800" dirty="0">
                <a:solidFill>
                  <a:srgbClr val="000000"/>
                </a:solidFill>
                <a:latin typeface="Arial"/>
              </a:rPr>
              <a:t> training and testing </a:t>
            </a:r>
            <a:r>
              <a:rPr lang="en-US" sz="1800" b="0" i="0" u="none" strike="noStrike" dirty="0">
                <a:solidFill>
                  <a:srgbClr val="000000"/>
                </a:solidFill>
                <a:effectLst/>
                <a:latin typeface="Arial"/>
              </a:rPr>
              <a:t>accuracy.</a:t>
            </a:r>
          </a:p>
          <a:p>
            <a:pPr rtl="0" fontAlgn="base">
              <a:lnSpc>
                <a:spcPct val="300000"/>
              </a:lnSpc>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Creating or finding enough space to handle such a large dataset.</a:t>
            </a:r>
          </a:p>
          <a:p>
            <a:pPr rtl="0" fontAlgn="base">
              <a:lnSpc>
                <a:spcPct val="300000"/>
              </a:lnSpc>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Figuring out ideas for modifications that help with the biases in the model.</a:t>
            </a:r>
          </a:p>
          <a:p>
            <a:pPr rtl="0" fontAlgn="base">
              <a:lnSpc>
                <a:spcPct val="300000"/>
              </a:lnSpc>
              <a:spcBef>
                <a:spcPts val="0"/>
              </a:spcBef>
              <a:spcAft>
                <a:spcPts val="1200"/>
              </a:spcAft>
              <a:buFont typeface="+mj-lt"/>
              <a:buAutoNum type="arabicPeriod"/>
            </a:pPr>
            <a:r>
              <a:rPr lang="en-US" sz="1800" b="0" i="0" u="none" strike="noStrike" dirty="0">
                <a:solidFill>
                  <a:srgbClr val="000000"/>
                </a:solidFill>
                <a:effectLst/>
                <a:latin typeface="Arial"/>
              </a:rPr>
              <a:t>Finding the most effective activation </a:t>
            </a:r>
            <a:r>
              <a:rPr lang="en-US" sz="1800" dirty="0">
                <a:solidFill>
                  <a:srgbClr val="000000"/>
                </a:solidFill>
                <a:latin typeface="Arial"/>
              </a:rPr>
              <a:t>functions</a:t>
            </a:r>
            <a:r>
              <a:rPr lang="en-US" sz="1800" b="0" i="0" u="none" strike="noStrike" dirty="0">
                <a:solidFill>
                  <a:srgbClr val="000000"/>
                </a:solidFill>
                <a:effectLst/>
                <a:latin typeface="Arial"/>
              </a:rPr>
              <a:t>.</a:t>
            </a:r>
          </a:p>
          <a:p>
            <a:pPr marL="0" lvl="0" indent="0" algn="l" rtl="0">
              <a:spcBef>
                <a:spcPts val="100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e5520775ca_2_59"/>
          <p:cNvSpPr txBox="1">
            <a:spLocks noGrp="1"/>
          </p:cNvSpPr>
          <p:nvPr>
            <p:ph type="title"/>
          </p:nvPr>
        </p:nvSpPr>
        <p:spPr>
          <a:xfrm>
            <a:off x="755573"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i="0" u="none" strike="noStrike">
                <a:solidFill>
                  <a:schemeClr val="tx1"/>
                </a:solidFill>
                <a:effectLst/>
                <a:latin typeface="Arial"/>
              </a:rPr>
              <a:t>Ethical implications:</a:t>
            </a:r>
            <a:endParaRPr lang="en-US">
              <a:solidFill>
                <a:schemeClr val="tx1"/>
              </a:solidFill>
              <a:latin typeface="Arial"/>
            </a:endParaRPr>
          </a:p>
        </p:txBody>
      </p:sp>
      <p:sp>
        <p:nvSpPr>
          <p:cNvPr id="172" name="Google Shape;172;ge5520775ca_2_59"/>
          <p:cNvSpPr txBox="1">
            <a:spLocks noGrp="1"/>
          </p:cNvSpPr>
          <p:nvPr>
            <p:ph type="body" idx="1"/>
          </p:nvPr>
        </p:nvSpPr>
        <p:spPr>
          <a:xfrm>
            <a:off x="838200" y="1653349"/>
            <a:ext cx="5727940" cy="4238400"/>
          </a:xfrm>
          <a:prstGeom prst="rect">
            <a:avLst/>
          </a:prstGeom>
        </p:spPr>
        <p:txBody>
          <a:bodyPr spcFirstLastPara="1" wrap="square" lIns="91425" tIns="45700" rIns="91425" bIns="45700" anchor="t" anchorCtr="0">
            <a:normAutofit/>
          </a:bodyPr>
          <a:lstStyle/>
          <a:p>
            <a:pPr indent="-457200"/>
            <a:r>
              <a:rPr lang="en-US"/>
              <a:t>One bias of the model is that it is not specific to different cultures, which could cause an issue because different physical traits that vary from person to person give different results</a:t>
            </a:r>
          </a:p>
          <a:p>
            <a:pPr indent="-457200"/>
            <a:r>
              <a:rPr lang="en-US"/>
              <a:t>One way we could modify the dataset to mitigate the bias is including information such as race, culture, gender, and age</a:t>
            </a:r>
          </a:p>
          <a:p>
            <a:pPr indent="-457200"/>
            <a:endParaRPr lang="en-US"/>
          </a:p>
        </p:txBody>
      </p:sp>
      <p:pic>
        <p:nvPicPr>
          <p:cNvPr id="4" name="Picture 4" descr="A picture containing text, sky, sign&#10;&#10;Description automatically generated">
            <a:extLst>
              <a:ext uri="{FF2B5EF4-FFF2-40B4-BE49-F238E27FC236}">
                <a16:creationId xmlns:a16="http://schemas.microsoft.com/office/drawing/2014/main" id="{7F717B44-65F8-A0D8-FDC3-52E023349B80}"/>
              </a:ext>
            </a:extLst>
          </p:cNvPr>
          <p:cNvPicPr>
            <a:picLocks noChangeAspect="1"/>
          </p:cNvPicPr>
          <p:nvPr/>
        </p:nvPicPr>
        <p:blipFill>
          <a:blip r:embed="rId3"/>
          <a:stretch>
            <a:fillRect/>
          </a:stretch>
        </p:blipFill>
        <p:spPr>
          <a:xfrm>
            <a:off x="6914162" y="1651689"/>
            <a:ext cx="4445299" cy="38565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e542768eaa_1_0"/>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i="0" u="none" strike="noStrike" dirty="0">
                <a:solidFill>
                  <a:schemeClr val="tx1"/>
                </a:solidFill>
                <a:effectLst/>
                <a:latin typeface="Arial"/>
              </a:rPr>
              <a:t>Our Takeaway</a:t>
            </a:r>
            <a:endParaRPr lang="en-US" dirty="0">
              <a:solidFill>
                <a:schemeClr val="tx1"/>
              </a:solidFill>
              <a:latin typeface="Arial"/>
            </a:endParaRPr>
          </a:p>
        </p:txBody>
      </p:sp>
      <p:sp>
        <p:nvSpPr>
          <p:cNvPr id="180" name="Google Shape;180;ge542768eaa_1_0"/>
          <p:cNvSpPr txBox="1">
            <a:spLocks noGrp="1"/>
          </p:cNvSpPr>
          <p:nvPr>
            <p:ph type="body" idx="1"/>
          </p:nvPr>
        </p:nvSpPr>
        <p:spPr>
          <a:xfrm>
            <a:off x="1542625" y="1548450"/>
            <a:ext cx="8984400" cy="4405200"/>
          </a:xfrm>
          <a:prstGeom prst="rect">
            <a:avLst/>
          </a:prstGeom>
        </p:spPr>
        <p:txBody>
          <a:bodyPr spcFirstLastPara="1" wrap="square" lIns="91425" tIns="45700" rIns="91425" bIns="45700" anchor="t" anchorCtr="0">
            <a:normAutofit/>
          </a:bodyPr>
          <a:lstStyle/>
          <a:p>
            <a:pPr marL="0" indent="0">
              <a:buNone/>
            </a:pPr>
            <a:endParaRPr lang="en-US"/>
          </a:p>
          <a:p>
            <a:r>
              <a:rPr lang="en-US"/>
              <a:t>A convolutional neutral Network is best in categorizing date but struggled to perform well on our data. </a:t>
            </a:r>
          </a:p>
          <a:p>
            <a:r>
              <a:rPr lang="en-US"/>
              <a:t>Managing a large dataset was difficult, it was a challenge to raise the training accuracy scores and testing scores. </a:t>
            </a:r>
          </a:p>
          <a:p>
            <a:r>
              <a:rPr lang="en-US"/>
              <a:t>Facial Expression Recognition can be useful in things such as consumer data science and psychology</a:t>
            </a:r>
            <a:br>
              <a:rPr lang="en-US"/>
            </a:b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B88B4-2CF1-EBDA-7C83-3FF2C9309BD3}"/>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DA165D9F-8EFA-58E4-3FE3-1B9454D8F807}"/>
              </a:ext>
            </a:extLst>
          </p:cNvPr>
          <p:cNvSpPr>
            <a:spLocks noGrp="1"/>
          </p:cNvSpPr>
          <p:nvPr>
            <p:ph type="body" idx="1"/>
          </p:nvPr>
        </p:nvSpPr>
        <p:spPr/>
        <p:txBody>
          <a:bodyPr/>
          <a:lstStyle/>
          <a:p>
            <a:r>
              <a:rPr lang="en-US"/>
              <a:t>Improve scorings after the data was tested, to better categorize the data </a:t>
            </a:r>
          </a:p>
          <a:p>
            <a:r>
              <a:rPr lang="en-US"/>
              <a:t>In the future this could be done by adding </a:t>
            </a:r>
            <a:r>
              <a:rPr lang="en-US" dirty="0"/>
              <a:t>more layers </a:t>
            </a:r>
            <a:r>
              <a:rPr lang="en-US"/>
              <a:t>and epochs to </a:t>
            </a:r>
            <a:r>
              <a:rPr lang="en-US" dirty="0"/>
              <a:t>improve the accuracy and decrease the lost</a:t>
            </a:r>
            <a:r>
              <a:rPr lang="en-US"/>
              <a:t>, changing the activation and optimizers, etc.</a:t>
            </a:r>
            <a:r>
              <a:rPr lang="en-US" dirty="0"/>
              <a:t> </a:t>
            </a:r>
          </a:p>
        </p:txBody>
      </p:sp>
      <p:pic>
        <p:nvPicPr>
          <p:cNvPr id="4" name="Picture 4">
            <a:extLst>
              <a:ext uri="{FF2B5EF4-FFF2-40B4-BE49-F238E27FC236}">
                <a16:creationId xmlns:a16="http://schemas.microsoft.com/office/drawing/2014/main" id="{F5A04849-EC61-4D70-3546-797320B3E5F3}"/>
              </a:ext>
            </a:extLst>
          </p:cNvPr>
          <p:cNvPicPr>
            <a:picLocks noChangeAspect="1"/>
          </p:cNvPicPr>
          <p:nvPr/>
        </p:nvPicPr>
        <p:blipFill>
          <a:blip r:embed="rId2"/>
          <a:stretch>
            <a:fillRect/>
          </a:stretch>
        </p:blipFill>
        <p:spPr>
          <a:xfrm>
            <a:off x="6152072" y="3772546"/>
            <a:ext cx="5201728" cy="2338455"/>
          </a:xfrm>
          <a:prstGeom prst="rect">
            <a:avLst/>
          </a:prstGeom>
        </p:spPr>
      </p:pic>
    </p:spTree>
    <p:extLst>
      <p:ext uri="{BB962C8B-B14F-4D97-AF65-F5344CB8AC3E}">
        <p14:creationId xmlns:p14="http://schemas.microsoft.com/office/powerpoint/2010/main" val="1904255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e5520775ca_0_8"/>
          <p:cNvSpPr txBox="1">
            <a:spLocks noGrp="1"/>
          </p:cNvSpPr>
          <p:nvPr>
            <p:ph type="title"/>
          </p:nvPr>
        </p:nvSpPr>
        <p:spPr>
          <a:xfrm>
            <a:off x="838200" y="132525"/>
            <a:ext cx="10515600" cy="1094400"/>
          </a:xfrm>
          <a:prstGeom prst="rect">
            <a:avLst/>
          </a:prstGeom>
        </p:spPr>
        <p:txBody>
          <a:bodyPr spcFirstLastPara="1" wrap="square" lIns="91425" tIns="45700" rIns="91425" bIns="45700" anchor="ctr" anchorCtr="0">
            <a:normAutofit/>
          </a:bodyPr>
          <a:lstStyle/>
          <a:p>
            <a:pPr algn="ctr"/>
            <a:r>
              <a:rPr lang="en-US"/>
              <a:t>Meet Team 5</a:t>
            </a:r>
          </a:p>
        </p:txBody>
      </p:sp>
      <p:sp>
        <p:nvSpPr>
          <p:cNvPr id="67" name="Google Shape;67;ge5520775ca_0_8"/>
          <p:cNvSpPr txBox="1"/>
          <p:nvPr/>
        </p:nvSpPr>
        <p:spPr>
          <a:xfrm>
            <a:off x="2896750" y="4782625"/>
            <a:ext cx="31221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latin typeface="Calibri"/>
                <a:ea typeface="Calibri"/>
                <a:cs typeface="Calibri"/>
                <a:sym typeface="Calibri"/>
              </a:rPr>
              <a:t>Femi Epps</a:t>
            </a:r>
            <a:endParaRPr sz="1800">
              <a:latin typeface="Calibri"/>
              <a:ea typeface="Calibri"/>
              <a:cs typeface="Calibri"/>
              <a:sym typeface="Calibri"/>
            </a:endParaRPr>
          </a:p>
          <a:p>
            <a:pPr marL="0" lvl="0" indent="0" algn="ctr" rtl="0">
              <a:spcBef>
                <a:spcPts val="0"/>
              </a:spcBef>
              <a:spcAft>
                <a:spcPts val="0"/>
              </a:spcAft>
              <a:buNone/>
            </a:pPr>
            <a:r>
              <a:rPr lang="en-US" sz="1800">
                <a:latin typeface="Calibri"/>
                <a:ea typeface="Calibri"/>
                <a:cs typeface="Calibri"/>
                <a:sym typeface="Calibri"/>
              </a:rPr>
              <a:t>Junior</a:t>
            </a:r>
            <a:endParaRPr sz="1800">
              <a:latin typeface="Calibri"/>
              <a:ea typeface="Calibri"/>
              <a:cs typeface="Calibri"/>
              <a:sym typeface="Calibri"/>
            </a:endParaRPr>
          </a:p>
          <a:p>
            <a:pPr marL="0" lvl="0" indent="0" algn="ctr" rtl="0">
              <a:spcBef>
                <a:spcPts val="0"/>
              </a:spcBef>
              <a:spcAft>
                <a:spcPts val="0"/>
              </a:spcAft>
              <a:buNone/>
            </a:pPr>
            <a:r>
              <a:rPr lang="en-US" sz="1800">
                <a:latin typeface="Calibri"/>
                <a:ea typeface="Calibri"/>
                <a:cs typeface="Calibri"/>
                <a:sym typeface="Calibri"/>
              </a:rPr>
              <a:t>Civil Engineering</a:t>
            </a:r>
            <a:endParaRPr sz="1800">
              <a:latin typeface="Calibri"/>
              <a:ea typeface="Calibri"/>
              <a:cs typeface="Calibri"/>
              <a:sym typeface="Calibri"/>
            </a:endParaRPr>
          </a:p>
        </p:txBody>
      </p:sp>
      <p:sp>
        <p:nvSpPr>
          <p:cNvPr id="68" name="Google Shape;68;ge5520775ca_0_8"/>
          <p:cNvSpPr txBox="1"/>
          <p:nvPr/>
        </p:nvSpPr>
        <p:spPr>
          <a:xfrm>
            <a:off x="-132912" y="4796425"/>
            <a:ext cx="33336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latin typeface="Calibri"/>
                <a:ea typeface="Calibri"/>
                <a:cs typeface="Calibri"/>
                <a:sym typeface="Calibri"/>
              </a:rPr>
              <a:t>Thomas Goodman</a:t>
            </a:r>
            <a:endParaRPr sz="1800">
              <a:latin typeface="Calibri"/>
              <a:ea typeface="Calibri"/>
              <a:cs typeface="Calibri"/>
              <a:sym typeface="Calibri"/>
            </a:endParaRPr>
          </a:p>
          <a:p>
            <a:pPr marL="0" lvl="0" indent="0" algn="ctr" rtl="0">
              <a:spcBef>
                <a:spcPts val="0"/>
              </a:spcBef>
              <a:spcAft>
                <a:spcPts val="0"/>
              </a:spcAft>
              <a:buNone/>
            </a:pPr>
            <a:r>
              <a:rPr lang="en-US" sz="1800">
                <a:latin typeface="Calibri"/>
                <a:ea typeface="Calibri"/>
                <a:cs typeface="Calibri"/>
                <a:sym typeface="Calibri"/>
              </a:rPr>
              <a:t>Senior</a:t>
            </a:r>
            <a:endParaRPr sz="1800">
              <a:latin typeface="Calibri"/>
              <a:ea typeface="Calibri"/>
              <a:cs typeface="Calibri"/>
              <a:sym typeface="Calibri"/>
            </a:endParaRPr>
          </a:p>
          <a:p>
            <a:pPr marL="0" lvl="0" indent="0" algn="ctr" rtl="0">
              <a:spcBef>
                <a:spcPts val="0"/>
              </a:spcBef>
              <a:spcAft>
                <a:spcPts val="0"/>
              </a:spcAft>
              <a:buNone/>
            </a:pPr>
            <a:r>
              <a:rPr lang="en-US" sz="1800">
                <a:latin typeface="Calibri"/>
                <a:ea typeface="Calibri"/>
                <a:cs typeface="Calibri"/>
                <a:sym typeface="Calibri"/>
              </a:rPr>
              <a:t>Electrical Engineering </a:t>
            </a:r>
            <a:endParaRPr sz="1800">
              <a:latin typeface="Calibri"/>
              <a:ea typeface="Calibri"/>
              <a:cs typeface="Calibri"/>
              <a:sym typeface="Calibri"/>
            </a:endParaRPr>
          </a:p>
        </p:txBody>
      </p:sp>
      <p:sp>
        <p:nvSpPr>
          <p:cNvPr id="69" name="Google Shape;69;ge5520775ca_0_8"/>
          <p:cNvSpPr txBox="1"/>
          <p:nvPr/>
        </p:nvSpPr>
        <p:spPr>
          <a:xfrm>
            <a:off x="5708414" y="4768825"/>
            <a:ext cx="3282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err="1">
                <a:latin typeface="Calibri"/>
                <a:ea typeface="Calibri"/>
                <a:cs typeface="Calibri"/>
                <a:sym typeface="Calibri"/>
              </a:rPr>
              <a:t>Alliayah</a:t>
            </a:r>
            <a:r>
              <a:rPr lang="en-US" sz="1800">
                <a:latin typeface="Calibri"/>
                <a:ea typeface="Calibri"/>
                <a:cs typeface="Calibri"/>
                <a:sym typeface="Calibri"/>
              </a:rPr>
              <a:t> Ottley </a:t>
            </a:r>
            <a:endParaRPr sz="18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Senior</a:t>
            </a:r>
            <a:endParaRPr sz="18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Cloud Computing</a:t>
            </a:r>
            <a:endParaRPr sz="1800">
              <a:latin typeface="Calibri"/>
              <a:ea typeface="Calibri"/>
              <a:cs typeface="Calibri"/>
              <a:sym typeface="Calibri"/>
            </a:endParaRPr>
          </a:p>
        </p:txBody>
      </p:sp>
      <p:sp>
        <p:nvSpPr>
          <p:cNvPr id="70" name="Google Shape;70;ge5520775ca_0_8"/>
          <p:cNvSpPr txBox="1"/>
          <p:nvPr/>
        </p:nvSpPr>
        <p:spPr>
          <a:xfrm>
            <a:off x="9080450" y="4810225"/>
            <a:ext cx="2547300" cy="98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800">
                <a:latin typeface="Calibri"/>
                <a:ea typeface="Calibri"/>
                <a:cs typeface="Calibri"/>
                <a:sym typeface="Calibri"/>
              </a:rPr>
              <a:t>Breahna Fox</a:t>
            </a:r>
            <a:endParaRPr sz="18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Senior</a:t>
            </a:r>
            <a:endParaRPr sz="1800" err="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Electrical Engineering</a:t>
            </a:r>
            <a:endParaRPr sz="1800">
              <a:solidFill>
                <a:schemeClr val="dk1"/>
              </a:solidFill>
              <a:latin typeface="Calibri"/>
              <a:ea typeface="Calibri"/>
              <a:cs typeface="Calibri"/>
              <a:sym typeface="Calibri"/>
            </a:endParaRPr>
          </a:p>
        </p:txBody>
      </p:sp>
      <p:pic>
        <p:nvPicPr>
          <p:cNvPr id="2" name="Picture 2">
            <a:extLst>
              <a:ext uri="{FF2B5EF4-FFF2-40B4-BE49-F238E27FC236}">
                <a16:creationId xmlns:a16="http://schemas.microsoft.com/office/drawing/2014/main" id="{6D22E8DA-2FFF-8A8B-9087-817765C1C8DC}"/>
              </a:ext>
            </a:extLst>
          </p:cNvPr>
          <p:cNvPicPr>
            <a:picLocks noChangeAspect="1"/>
          </p:cNvPicPr>
          <p:nvPr/>
        </p:nvPicPr>
        <p:blipFill>
          <a:blip r:embed="rId3"/>
          <a:stretch>
            <a:fillRect/>
          </a:stretch>
        </p:blipFill>
        <p:spPr>
          <a:xfrm>
            <a:off x="310551" y="2172418"/>
            <a:ext cx="2599427" cy="2599427"/>
          </a:xfrm>
          <a:prstGeom prst="rect">
            <a:avLst/>
          </a:prstGeom>
        </p:spPr>
      </p:pic>
      <p:pic>
        <p:nvPicPr>
          <p:cNvPr id="4" name="Picture 4">
            <a:extLst>
              <a:ext uri="{FF2B5EF4-FFF2-40B4-BE49-F238E27FC236}">
                <a16:creationId xmlns:a16="http://schemas.microsoft.com/office/drawing/2014/main" id="{57593C37-078B-AFA4-1C94-85D76BAFD0A6}"/>
              </a:ext>
            </a:extLst>
          </p:cNvPr>
          <p:cNvPicPr>
            <a:picLocks noChangeAspect="1"/>
          </p:cNvPicPr>
          <p:nvPr/>
        </p:nvPicPr>
        <p:blipFill>
          <a:blip r:embed="rId4"/>
          <a:stretch>
            <a:fillRect/>
          </a:stretch>
        </p:blipFill>
        <p:spPr>
          <a:xfrm>
            <a:off x="6104626" y="2201173"/>
            <a:ext cx="2671314" cy="2599427"/>
          </a:xfrm>
          <a:prstGeom prst="rect">
            <a:avLst/>
          </a:prstGeom>
        </p:spPr>
      </p:pic>
      <p:pic>
        <p:nvPicPr>
          <p:cNvPr id="5" name="Picture 5">
            <a:extLst>
              <a:ext uri="{FF2B5EF4-FFF2-40B4-BE49-F238E27FC236}">
                <a16:creationId xmlns:a16="http://schemas.microsoft.com/office/drawing/2014/main" id="{CA5D83ED-7412-0844-5B6B-523AE3544354}"/>
              </a:ext>
            </a:extLst>
          </p:cNvPr>
          <p:cNvPicPr>
            <a:picLocks noChangeAspect="1"/>
          </p:cNvPicPr>
          <p:nvPr/>
        </p:nvPicPr>
        <p:blipFill>
          <a:blip r:embed="rId5"/>
          <a:stretch>
            <a:fillRect/>
          </a:stretch>
        </p:blipFill>
        <p:spPr>
          <a:xfrm>
            <a:off x="9051984" y="2201173"/>
            <a:ext cx="2671314" cy="2599427"/>
          </a:xfrm>
          <a:prstGeom prst="rect">
            <a:avLst/>
          </a:prstGeom>
        </p:spPr>
      </p:pic>
      <p:pic>
        <p:nvPicPr>
          <p:cNvPr id="7" name="Picture 6" descr="A picture containing person, young&#10;&#10;Description automatically generated">
            <a:extLst>
              <a:ext uri="{FF2B5EF4-FFF2-40B4-BE49-F238E27FC236}">
                <a16:creationId xmlns:a16="http://schemas.microsoft.com/office/drawing/2014/main" id="{3E7A177F-EC50-7C86-38A3-A2922CFCCE85}"/>
              </a:ext>
            </a:extLst>
          </p:cNvPr>
          <p:cNvPicPr>
            <a:picLocks noChangeAspect="1"/>
          </p:cNvPicPr>
          <p:nvPr/>
        </p:nvPicPr>
        <p:blipFill>
          <a:blip r:embed="rId6"/>
          <a:stretch>
            <a:fillRect/>
          </a:stretch>
        </p:blipFill>
        <p:spPr>
          <a:xfrm>
            <a:off x="3229155" y="2210798"/>
            <a:ext cx="2599427" cy="25994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e71b76d0ec_1_0"/>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i="0" u="none" strike="noStrike">
                <a:solidFill>
                  <a:schemeClr val="tx1"/>
                </a:solidFill>
                <a:effectLst/>
                <a:latin typeface="Arial"/>
              </a:rPr>
              <a:t>Platforms:</a:t>
            </a:r>
            <a:endParaRPr lang="en-US">
              <a:solidFill>
                <a:schemeClr val="tx1"/>
              </a:solidFill>
              <a:latin typeface="Arial"/>
            </a:endParaRPr>
          </a:p>
        </p:txBody>
      </p:sp>
      <p:sp>
        <p:nvSpPr>
          <p:cNvPr id="187" name="Google Shape;187;ge71b76d0ec_1_0"/>
          <p:cNvSpPr txBox="1">
            <a:spLocks noGrp="1"/>
          </p:cNvSpPr>
          <p:nvPr>
            <p:ph type="body" idx="1"/>
          </p:nvPr>
        </p:nvSpPr>
        <p:spPr>
          <a:xfrm>
            <a:off x="838200" y="1653349"/>
            <a:ext cx="10515600" cy="4238400"/>
          </a:xfrm>
          <a:prstGeom prst="rect">
            <a:avLst/>
          </a:prstGeom>
        </p:spPr>
        <p:txBody>
          <a:bodyPr spcFirstLastPara="1" wrap="square" lIns="91425" tIns="45700" rIns="91425" bIns="45700" anchor="t" anchorCtr="0">
            <a:normAutofit/>
          </a:bodyPr>
          <a:lstStyle/>
          <a:p>
            <a:pPr fontAlgn="base">
              <a:lnSpc>
                <a:spcPct val="300000"/>
              </a:lnSpc>
              <a:spcBef>
                <a:spcPts val="0"/>
              </a:spcBef>
              <a:buFont typeface="Arial" panose="020B0604020202020204" pitchFamily="34" charset="0"/>
              <a:buChar char="•"/>
            </a:pPr>
            <a:r>
              <a:rPr lang="en-US" sz="1800" dirty="0">
                <a:solidFill>
                  <a:srgbClr val="000000"/>
                </a:solidFill>
                <a:latin typeface="Arial"/>
              </a:rPr>
              <a:t>Google </a:t>
            </a:r>
            <a:r>
              <a:rPr lang="en-US" sz="1800" dirty="0" err="1">
                <a:solidFill>
                  <a:srgbClr val="000000"/>
                </a:solidFill>
                <a:latin typeface="Arial"/>
              </a:rPr>
              <a:t>Colaboratory</a:t>
            </a:r>
            <a:endParaRPr lang="en-US" sz="1800" b="0" i="0" u="none" strike="noStrike" dirty="0">
              <a:solidFill>
                <a:srgbClr val="000000"/>
              </a:solidFill>
              <a:effectLst/>
              <a:latin typeface="Arial" panose="020B0604020202020204" pitchFamily="34" charset="0"/>
            </a:endParaRPr>
          </a:p>
          <a:p>
            <a:pPr rtl="0" fontAlgn="base">
              <a:lnSpc>
                <a:spcPct val="300000"/>
              </a:lnSpc>
              <a:spcBef>
                <a:spcPts val="0"/>
              </a:spcBef>
              <a:spcAft>
                <a:spcPts val="0"/>
              </a:spcAft>
              <a:buFont typeface="Arial" panose="020B0604020202020204" pitchFamily="34" charset="0"/>
              <a:buChar char="•"/>
            </a:pPr>
            <a:r>
              <a:rPr lang="en-US" sz="1800" dirty="0">
                <a:solidFill>
                  <a:srgbClr val="000000"/>
                </a:solidFill>
                <a:latin typeface="Arial"/>
              </a:rPr>
              <a:t>Kaggle</a:t>
            </a:r>
            <a:endParaRPr lang="en-US" sz="1800" b="0" i="0" u="none" strike="noStrike" dirty="0">
              <a:solidFill>
                <a:srgbClr val="000000"/>
              </a:solidFill>
              <a:effectLst/>
              <a:latin typeface="Arial" panose="020B0604020202020204" pitchFamily="34" charset="0"/>
            </a:endParaRPr>
          </a:p>
          <a:p>
            <a:pPr rtl="0" fontAlgn="base">
              <a:lnSpc>
                <a:spcPct val="30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a:rPr>
              <a:t>GitHub</a:t>
            </a:r>
          </a:p>
          <a:p>
            <a:pPr fontAlgn="base">
              <a:lnSpc>
                <a:spcPct val="300000"/>
              </a:lnSpc>
              <a:spcBef>
                <a:spcPts val="0"/>
              </a:spcBef>
              <a:spcAft>
                <a:spcPts val="1200"/>
              </a:spcAft>
              <a:buFont typeface="Arial" panose="020B0604020202020204" pitchFamily="34" charset="0"/>
              <a:buChar char="•"/>
            </a:pPr>
            <a:r>
              <a:rPr lang="en-US" sz="1800" dirty="0">
                <a:solidFill>
                  <a:srgbClr val="000000"/>
                </a:solidFill>
                <a:latin typeface="Arial"/>
              </a:rPr>
              <a:t>Office 360 PowerPoint</a:t>
            </a:r>
            <a:endParaRPr lang="en-US" sz="1800" b="0" i="0" u="none" strike="noStrike" dirty="0">
              <a:solidFill>
                <a:srgbClr val="000000"/>
              </a:solidFill>
              <a:effectLst/>
              <a:latin typeface="Arial" panose="020B0604020202020204" pitchFamily="34" charset="0"/>
            </a:endParaRPr>
          </a:p>
          <a:p>
            <a:pPr marL="457200" lvl="0" indent="-342900" algn="l" rtl="0">
              <a:lnSpc>
                <a:spcPct val="150000"/>
              </a:lnSpc>
              <a:spcBef>
                <a:spcPts val="1000"/>
              </a:spcBef>
              <a:spcAft>
                <a:spcPts val="0"/>
              </a:spcAft>
              <a:buSzPts val="1800"/>
              <a:buChar char="●"/>
            </a:pPr>
            <a:endParaRPr dirty="0"/>
          </a:p>
        </p:txBody>
      </p:sp>
      <p:pic>
        <p:nvPicPr>
          <p:cNvPr id="3" name="Picture 2" descr="Logo&#10;&#10;Description automatically generated">
            <a:extLst>
              <a:ext uri="{FF2B5EF4-FFF2-40B4-BE49-F238E27FC236}">
                <a16:creationId xmlns:a16="http://schemas.microsoft.com/office/drawing/2014/main" id="{C0A06E25-0E07-732D-BFA2-A0D0DE5DD39A}"/>
              </a:ext>
            </a:extLst>
          </p:cNvPr>
          <p:cNvPicPr>
            <a:picLocks noChangeAspect="1"/>
          </p:cNvPicPr>
          <p:nvPr/>
        </p:nvPicPr>
        <p:blipFill>
          <a:blip r:embed="rId3"/>
          <a:stretch>
            <a:fillRect/>
          </a:stretch>
        </p:blipFill>
        <p:spPr>
          <a:xfrm>
            <a:off x="4283075" y="1653349"/>
            <a:ext cx="3219450" cy="1419225"/>
          </a:xfrm>
          <a:prstGeom prst="rect">
            <a:avLst/>
          </a:prstGeom>
        </p:spPr>
      </p:pic>
      <p:pic>
        <p:nvPicPr>
          <p:cNvPr id="5" name="Picture 4" descr="Logo&#10;&#10;Description automatically generated">
            <a:extLst>
              <a:ext uri="{FF2B5EF4-FFF2-40B4-BE49-F238E27FC236}">
                <a16:creationId xmlns:a16="http://schemas.microsoft.com/office/drawing/2014/main" id="{E55D542C-D7A1-AFA2-581F-6FFCBB623595}"/>
              </a:ext>
            </a:extLst>
          </p:cNvPr>
          <p:cNvPicPr>
            <a:picLocks noChangeAspect="1"/>
          </p:cNvPicPr>
          <p:nvPr/>
        </p:nvPicPr>
        <p:blipFill>
          <a:blip r:embed="rId4"/>
          <a:stretch>
            <a:fillRect/>
          </a:stretch>
        </p:blipFill>
        <p:spPr>
          <a:xfrm>
            <a:off x="7940789" y="2054378"/>
            <a:ext cx="3559099" cy="1374622"/>
          </a:xfrm>
          <a:prstGeom prst="rect">
            <a:avLst/>
          </a:prstGeom>
        </p:spPr>
      </p:pic>
      <p:pic>
        <p:nvPicPr>
          <p:cNvPr id="7" name="Picture 6" descr="Logo&#10;&#10;Description automatically generated">
            <a:extLst>
              <a:ext uri="{FF2B5EF4-FFF2-40B4-BE49-F238E27FC236}">
                <a16:creationId xmlns:a16="http://schemas.microsoft.com/office/drawing/2014/main" id="{078B5B43-A0BA-342E-D844-570036172669}"/>
              </a:ext>
            </a:extLst>
          </p:cNvPr>
          <p:cNvPicPr>
            <a:picLocks noChangeAspect="1"/>
          </p:cNvPicPr>
          <p:nvPr/>
        </p:nvPicPr>
        <p:blipFill>
          <a:blip r:embed="rId5"/>
          <a:stretch>
            <a:fillRect/>
          </a:stretch>
        </p:blipFill>
        <p:spPr>
          <a:xfrm>
            <a:off x="4504720" y="3506682"/>
            <a:ext cx="3559099" cy="2057159"/>
          </a:xfrm>
          <a:prstGeom prst="rect">
            <a:avLst/>
          </a:prstGeom>
        </p:spPr>
      </p:pic>
      <p:pic>
        <p:nvPicPr>
          <p:cNvPr id="9" name="Picture 8" descr="Icon&#10;&#10;Description automatically generated">
            <a:extLst>
              <a:ext uri="{FF2B5EF4-FFF2-40B4-BE49-F238E27FC236}">
                <a16:creationId xmlns:a16="http://schemas.microsoft.com/office/drawing/2014/main" id="{447AA403-48BB-7075-15B7-A22A3B5DF49C}"/>
              </a:ext>
            </a:extLst>
          </p:cNvPr>
          <p:cNvPicPr>
            <a:picLocks noChangeAspect="1"/>
          </p:cNvPicPr>
          <p:nvPr/>
        </p:nvPicPr>
        <p:blipFill>
          <a:blip r:embed="rId6"/>
          <a:stretch>
            <a:fillRect/>
          </a:stretch>
        </p:blipFill>
        <p:spPr>
          <a:xfrm>
            <a:off x="8489609" y="3606568"/>
            <a:ext cx="2438400" cy="2438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b826a7497e_1_26"/>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i="0" u="none" strike="noStrike" dirty="0">
                <a:solidFill>
                  <a:srgbClr val="000000"/>
                </a:solidFill>
                <a:effectLst/>
                <a:latin typeface="Arial" panose="020B0604020202020204" pitchFamily="34" charset="0"/>
              </a:rPr>
              <a:t>References:</a:t>
            </a:r>
            <a:endParaRPr dirty="0"/>
          </a:p>
        </p:txBody>
      </p:sp>
      <p:sp>
        <p:nvSpPr>
          <p:cNvPr id="201" name="Google Shape;201;gb826a7497e_1_26"/>
          <p:cNvSpPr txBox="1">
            <a:spLocks noGrp="1"/>
          </p:cNvSpPr>
          <p:nvPr>
            <p:ph type="body" idx="1"/>
          </p:nvPr>
        </p:nvSpPr>
        <p:spPr>
          <a:xfrm>
            <a:off x="354100" y="1791649"/>
            <a:ext cx="10515600" cy="4159208"/>
          </a:xfrm>
          <a:prstGeom prst="rect">
            <a:avLst/>
          </a:prstGeom>
        </p:spPr>
        <p:txBody>
          <a:bodyPr spcFirstLastPara="1" wrap="square" lIns="91425" tIns="45700" rIns="91425" bIns="45700" anchor="t" anchorCtr="0">
            <a:normAutofit fontScale="92500" lnSpcReduction="20000"/>
          </a:bodyPr>
          <a:lstStyle/>
          <a:p>
            <a:pPr rtl="0" fontAlgn="base">
              <a:lnSpc>
                <a:spcPct val="100000"/>
              </a:lnSpc>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Convolutional Neural Network </a:t>
            </a:r>
            <a:r>
              <a:rPr lang="en-US" sz="1200" b="0" i="0" u="none" strike="noStrike" dirty="0" err="1">
                <a:solidFill>
                  <a:srgbClr val="000000"/>
                </a:solidFill>
                <a:effectLst/>
                <a:latin typeface="Arial" panose="020B0604020202020204" pitchFamily="34" charset="0"/>
              </a:rPr>
              <a:t>Colaboratory</a:t>
            </a:r>
            <a:endParaRPr lang="en-US" sz="1200" b="0" i="0" u="none" strike="noStrike" dirty="0">
              <a:solidFill>
                <a:srgbClr val="000000"/>
              </a:solidFill>
              <a:effectLst/>
              <a:latin typeface="Arial" panose="020B0604020202020204" pitchFamily="34" charset="0"/>
            </a:endParaRPr>
          </a:p>
          <a:p>
            <a:pPr marL="114300" indent="0" rtl="0" fontAlgn="base">
              <a:lnSpc>
                <a:spcPct val="100000"/>
              </a:lnSpc>
              <a:spcBef>
                <a:spcPts val="0"/>
              </a:spcBef>
              <a:spcAft>
                <a:spcPts val="1200"/>
              </a:spcAft>
              <a:buNone/>
            </a:pPr>
            <a:r>
              <a:rPr lang="en-US" sz="1200" b="0" i="0" u="sng" strike="noStrike" dirty="0">
                <a:solidFill>
                  <a:srgbClr val="0097A7"/>
                </a:solidFill>
                <a:effectLst/>
                <a:latin typeface="Arial" panose="020B0604020202020204" pitchFamily="34" charset="0"/>
                <a:hlinkClick r:id="rId3"/>
              </a:rPr>
              <a:t>https://colab.research.google.com/drive/11EEHArXyPZa6hZC8z5LfpsA1-aP482d8#scrollTo=iMidmU_EMUTu</a:t>
            </a:r>
            <a:endParaRPr lang="en-US" sz="1200" dirty="0">
              <a:solidFill>
                <a:srgbClr val="000000"/>
              </a:solidFill>
              <a:latin typeface="Arial" panose="020B0604020202020204" pitchFamily="34" charset="0"/>
            </a:endParaRPr>
          </a:p>
          <a:p>
            <a:pPr rtl="0" fontAlgn="base">
              <a:lnSpc>
                <a:spcPct val="100000"/>
              </a:lnSpc>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Facial Expression Recognition Dataset</a:t>
            </a:r>
          </a:p>
          <a:p>
            <a:pPr marL="114300" indent="0" rtl="0" fontAlgn="base">
              <a:lnSpc>
                <a:spcPct val="100000"/>
              </a:lnSpc>
              <a:spcBef>
                <a:spcPts val="0"/>
              </a:spcBef>
              <a:spcAft>
                <a:spcPts val="1200"/>
              </a:spcAft>
              <a:buNone/>
            </a:pPr>
            <a:r>
              <a:rPr lang="en-US" sz="1200" b="0" i="0" u="sng" strike="noStrike" dirty="0">
                <a:solidFill>
                  <a:srgbClr val="0097A7"/>
                </a:solidFill>
                <a:effectLst/>
                <a:latin typeface="Arial" panose="020B0604020202020204" pitchFamily="34" charset="0"/>
                <a:hlinkClick r:id="rId4"/>
              </a:rPr>
              <a:t>https://www.kaggle.com/datasets/jonathanoheix/face-expression-recognition-dataset</a:t>
            </a:r>
            <a:endParaRPr lang="en-US" sz="1200" b="0" i="0" u="sng" strike="noStrike" dirty="0">
              <a:solidFill>
                <a:srgbClr val="0097A7"/>
              </a:solidFill>
              <a:effectLst/>
              <a:latin typeface="Arial" panose="020B0604020202020204" pitchFamily="34" charset="0"/>
            </a:endParaRPr>
          </a:p>
          <a:p>
            <a:pPr fontAlgn="base">
              <a:lnSpc>
                <a:spcPct val="100000"/>
              </a:lnSpc>
              <a:spcBef>
                <a:spcPts val="0"/>
              </a:spcBef>
              <a:spcAft>
                <a:spcPts val="1200"/>
              </a:spcAft>
              <a:buFont typeface="Arial" panose="020B0604020202020204" pitchFamily="34" charset="0"/>
              <a:buChar char="•"/>
            </a:pPr>
            <a:r>
              <a:rPr lang="en-US" sz="1200" dirty="0">
                <a:solidFill>
                  <a:srgbClr val="292929"/>
                </a:solidFill>
                <a:effectLst/>
                <a:latin typeface="+mj-lt"/>
              </a:rPr>
              <a:t>A Comprehensive Guide to Convolutional Neural Networks</a:t>
            </a:r>
          </a:p>
          <a:p>
            <a:pPr marL="114300" indent="0" fontAlgn="base">
              <a:lnSpc>
                <a:spcPct val="100000"/>
              </a:lnSpc>
              <a:spcBef>
                <a:spcPts val="0"/>
              </a:spcBef>
              <a:spcAft>
                <a:spcPts val="1200"/>
              </a:spcAft>
              <a:buNone/>
            </a:pPr>
            <a:r>
              <a:rPr lang="en-US" sz="1200" dirty="0">
                <a:solidFill>
                  <a:srgbClr val="292929"/>
                </a:solidFill>
                <a:effectLst/>
                <a:latin typeface="+mj-lt"/>
                <a:hlinkClick r:id="rId5"/>
              </a:rPr>
              <a:t>https://towardsdatascience.com/a-comprehensive-guide-to-convolutional-neural-networks-the-eli5-way-3bd2b1164a53</a:t>
            </a:r>
            <a:endParaRPr lang="en-US" sz="1200" dirty="0">
              <a:solidFill>
                <a:srgbClr val="292929"/>
              </a:solidFill>
              <a:latin typeface="+mj-lt"/>
            </a:endParaRPr>
          </a:p>
          <a:p>
            <a:pPr fontAlgn="base">
              <a:lnSpc>
                <a:spcPct val="100000"/>
              </a:lnSpc>
              <a:spcBef>
                <a:spcPts val="0"/>
              </a:spcBef>
              <a:spcAft>
                <a:spcPts val="1200"/>
              </a:spcAft>
            </a:pPr>
            <a:r>
              <a:rPr lang="en-US" sz="1200" dirty="0">
                <a:solidFill>
                  <a:srgbClr val="292929"/>
                </a:solidFill>
                <a:effectLst/>
                <a:latin typeface="+mj-lt"/>
                <a:hlinkClick r:id="rId6"/>
              </a:rPr>
              <a:t>https://www.mathworks.com/videos/introduction-to-deep-learning-what-are-convolutional-neural-networks--1489512765771.html?ef_id=Cj0KCQjwidSWBhDdARIsAIoTVb1UdcO5d3WMhDUdel2Dx3jvgVlu1P04Yl9vN5e88b-Z94MJ2MSrBP4aAoP6EALw_wcB:G:s&amp;s_kwcid=AL!8664!3!591866074057!e!!g!!convolutional%20neural%20network&amp;s_eid=psn_57384017272&amp;q=convolutional%20neural%20network&amp;gclid=Cj0KCQjwidSWBhDdARIsAIoTVb1UdcO5d3WMhDUdel2Dx3jvgVlu1P04Yl9vN5e88b-Z94MJ2MSrBP4aAoP6EALw_wcB</a:t>
            </a:r>
            <a:endParaRPr lang="en-US" sz="1200" dirty="0">
              <a:solidFill>
                <a:srgbClr val="292929"/>
              </a:solidFill>
              <a:effectLst/>
              <a:latin typeface="+mj-lt"/>
            </a:endParaRPr>
          </a:p>
          <a:p>
            <a:pPr fontAlgn="base">
              <a:lnSpc>
                <a:spcPct val="100000"/>
              </a:lnSpc>
              <a:spcBef>
                <a:spcPts val="0"/>
              </a:spcBef>
              <a:spcAft>
                <a:spcPts val="1200"/>
              </a:spcAft>
              <a:buFont typeface="Arial" panose="020B0604020202020204" pitchFamily="34" charset="0"/>
              <a:buChar char="•"/>
            </a:pPr>
            <a:r>
              <a:rPr lang="en-US" sz="1200" dirty="0">
                <a:solidFill>
                  <a:srgbClr val="292929"/>
                </a:solidFill>
                <a:effectLst/>
                <a:latin typeface="+mj-lt"/>
                <a:hlinkClick r:id="rId7"/>
              </a:rPr>
              <a:t>https://stats.stackexchange.com/questions/126238/what-are-the-advantages-of-relu-over-sigmoid-function-in-deep-neural-network</a:t>
            </a:r>
            <a:endParaRPr lang="en-US" sz="1200" dirty="0">
              <a:solidFill>
                <a:srgbClr val="292929"/>
              </a:solidFill>
              <a:effectLst/>
              <a:latin typeface="+mj-lt"/>
            </a:endParaRPr>
          </a:p>
          <a:p>
            <a:pPr fontAlgn="base">
              <a:lnSpc>
                <a:spcPct val="100000"/>
              </a:lnSpc>
              <a:spcBef>
                <a:spcPts val="0"/>
              </a:spcBef>
              <a:spcAft>
                <a:spcPts val="1200"/>
              </a:spcAft>
              <a:buFont typeface="Arial" panose="020B0604020202020204" pitchFamily="34" charset="0"/>
              <a:buChar char="•"/>
            </a:pPr>
            <a:r>
              <a:rPr kumimoji="0" lang="en-US" altLang="en-US" sz="13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8"/>
              </a:rPr>
              <a:t>https://urldefense.proofpoint.com/v2/url?u=https-3A__www.itbusinessedge.com_business-2Dintelligence_value-2Demotion-2Drecognition-2Dtechnology_&amp;d=DwIFAg&amp;c=0CCt47_3RbNABITTvFzZbA&amp;r=taQm9WmeHKa0wq3AL4jzS13z22aDwJSm3do-7aXixoc&amp;m=3qtscY95gU3rz5eifUSsproLnY1dcVRWl3vIcPrAXs19o-Ar1-dy5HbIqJbjQB8t&amp;s=3wkRVHcP1UeKvHB-w-BxHZPS460AVId_B_xaH2I2_Cw&amp;e=</a:t>
            </a:r>
            <a:r>
              <a:rPr kumimoji="0" lang="en-US" altLang="en-US" sz="1300" b="0" i="0" u="none" strike="noStrike" cap="none" normalizeH="0" baseline="0" dirty="0">
                <a:ln>
                  <a:noFill/>
                </a:ln>
                <a:solidFill>
                  <a:schemeClr val="tx1"/>
                </a:solidFill>
                <a:effectLst/>
              </a:rPr>
              <a:t> </a:t>
            </a:r>
          </a:p>
          <a:p>
            <a:pPr fontAlgn="base">
              <a:lnSpc>
                <a:spcPct val="100000"/>
              </a:lnSpc>
              <a:spcBef>
                <a:spcPts val="0"/>
              </a:spcBef>
              <a:spcAft>
                <a:spcPts val="1200"/>
              </a:spcAft>
              <a:buFont typeface="Arial" panose="020B0604020202020204" pitchFamily="34" charset="0"/>
              <a:buChar char="•"/>
            </a:pPr>
            <a:r>
              <a:rPr lang="en-US" sz="1200" dirty="0">
                <a:solidFill>
                  <a:srgbClr val="292929"/>
                </a:solidFill>
                <a:effectLst/>
                <a:latin typeface="+mj-lt"/>
              </a:rPr>
              <a:t>Convolutional Neural Network</a:t>
            </a:r>
          </a:p>
          <a:p>
            <a:pPr marL="114300" indent="0" fontAlgn="base">
              <a:lnSpc>
                <a:spcPct val="100000"/>
              </a:lnSpc>
              <a:spcBef>
                <a:spcPts val="0"/>
              </a:spcBef>
              <a:spcAft>
                <a:spcPts val="1200"/>
              </a:spcAft>
              <a:buNone/>
            </a:pPr>
            <a:r>
              <a:rPr lang="en-US" sz="1200" dirty="0">
                <a:solidFill>
                  <a:srgbClr val="292929"/>
                </a:solidFill>
                <a:effectLst/>
                <a:latin typeface="+mj-lt"/>
                <a:hlinkClick r:id="rId9"/>
              </a:rPr>
              <a:t>https://www.youtube.com/watch?v=YRhxdVk_sIs</a:t>
            </a:r>
            <a:endParaRPr lang="en-US" sz="1200" dirty="0">
              <a:solidFill>
                <a:srgbClr val="292929"/>
              </a:solidFill>
              <a:effectLst/>
              <a:latin typeface="+mj-lt"/>
            </a:endParaRPr>
          </a:p>
          <a:p>
            <a:pPr rtl="0" fontAlgn="base">
              <a:lnSpc>
                <a:spcPct val="100000"/>
              </a:lnSpc>
              <a:spcBef>
                <a:spcPts val="0"/>
              </a:spcBef>
              <a:spcAft>
                <a:spcPts val="1200"/>
              </a:spcAft>
              <a:buFont typeface="Arial" panose="020B0604020202020204" pitchFamily="34" charset="0"/>
              <a:buChar char="•"/>
            </a:pPr>
            <a:endParaRPr lang="en-US" sz="1800" b="0" i="0" u="sng" strike="noStrike" dirty="0">
              <a:solidFill>
                <a:srgbClr val="0097A7"/>
              </a:solidFill>
              <a:effectLst/>
              <a:latin typeface="Arial" panose="020B0604020202020204" pitchFamily="34" charset="0"/>
            </a:endParaRPr>
          </a:p>
          <a:p>
            <a:pPr marL="0" lvl="0" indent="0" algn="l" rtl="0">
              <a:spcBef>
                <a:spcPts val="1000"/>
              </a:spcBef>
              <a:spcAft>
                <a:spcPts val="0"/>
              </a:spcAft>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b826a7497e_1_31"/>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Thank You!</a:t>
            </a:r>
            <a:endParaRPr dirty="0"/>
          </a:p>
        </p:txBody>
      </p:sp>
      <p:sp>
        <p:nvSpPr>
          <p:cNvPr id="208" name="Google Shape;208;gb826a7497e_1_31"/>
          <p:cNvSpPr txBox="1">
            <a:spLocks noGrp="1"/>
          </p:cNvSpPr>
          <p:nvPr>
            <p:ph type="body" idx="1"/>
          </p:nvPr>
        </p:nvSpPr>
        <p:spPr>
          <a:xfrm>
            <a:off x="838200" y="1653349"/>
            <a:ext cx="10515600" cy="3745965"/>
          </a:xfrm>
          <a:prstGeom prst="rect">
            <a:avLst/>
          </a:prstGeom>
        </p:spPr>
        <p:txBody>
          <a:bodyPr spcFirstLastPara="1" wrap="square" lIns="91425" tIns="45700" rIns="91425" bIns="45700" anchor="t" anchorCtr="0">
            <a:normAutofit fontScale="32500" lnSpcReduction="20000"/>
          </a:bodyPr>
          <a:lstStyle/>
          <a:p>
            <a:pPr rtl="0">
              <a:lnSpc>
                <a:spcPct val="120000"/>
              </a:lnSpc>
              <a:spcBef>
                <a:spcPts val="0"/>
              </a:spcBef>
              <a:spcAft>
                <a:spcPts val="0"/>
              </a:spcAft>
            </a:pPr>
            <a:r>
              <a:rPr lang="en-US" sz="6400" b="1" i="0" u="none" strike="noStrike" dirty="0">
                <a:solidFill>
                  <a:srgbClr val="000000"/>
                </a:solidFill>
                <a:effectLst/>
                <a:latin typeface="Arial" panose="020B0604020202020204" pitchFamily="34" charset="0"/>
              </a:rPr>
              <a:t>We’d like to thank everyone for listening to our presentation. Also thank you to these specific organizations for providing this opportunity to us:</a:t>
            </a:r>
            <a:endParaRPr lang="en-US" sz="6400" b="0" dirty="0">
              <a:effectLst/>
            </a:endParaRPr>
          </a:p>
          <a:p>
            <a:pPr marL="114300" indent="0" rtl="0">
              <a:lnSpc>
                <a:spcPct val="120000"/>
              </a:lnSpc>
              <a:spcBef>
                <a:spcPts val="0"/>
              </a:spcBef>
              <a:spcAft>
                <a:spcPts val="0"/>
              </a:spcAft>
              <a:buNone/>
            </a:pPr>
            <a:endParaRPr lang="en-US" sz="5500" b="0" dirty="0">
              <a:effectLst/>
            </a:endParaRPr>
          </a:p>
          <a:p>
            <a:pPr>
              <a:lnSpc>
                <a:spcPct val="120000"/>
              </a:lnSpc>
              <a:spcBef>
                <a:spcPts val="0"/>
              </a:spcBef>
            </a:pPr>
            <a:r>
              <a:rPr lang="en-US" sz="6200" dirty="0"/>
              <a:t>Google</a:t>
            </a:r>
            <a:endParaRPr lang="en-US" sz="6200" b="0" dirty="0">
              <a:effectLst/>
            </a:endParaRPr>
          </a:p>
          <a:p>
            <a:pPr rtl="0" fontAlgn="base">
              <a:lnSpc>
                <a:spcPct val="120000"/>
              </a:lnSpc>
              <a:spcBef>
                <a:spcPts val="0"/>
              </a:spcBef>
              <a:spcAft>
                <a:spcPts val="0"/>
              </a:spcAft>
              <a:buFont typeface="Arial" panose="020B0604020202020204" pitchFamily="34" charset="0"/>
              <a:buChar char="•"/>
            </a:pPr>
            <a:r>
              <a:rPr lang="en-US" sz="5500" b="0" i="0" u="none" strike="noStrike" dirty="0">
                <a:solidFill>
                  <a:srgbClr val="000000"/>
                </a:solidFill>
                <a:effectLst/>
                <a:latin typeface="Arial" panose="020B0604020202020204" pitchFamily="34" charset="0"/>
              </a:rPr>
              <a:t>National Action Council for Minorities in Engineering (NACME)</a:t>
            </a:r>
          </a:p>
          <a:p>
            <a:pPr rtl="0" fontAlgn="base">
              <a:lnSpc>
                <a:spcPct val="120000"/>
              </a:lnSpc>
              <a:spcBef>
                <a:spcPts val="0"/>
              </a:spcBef>
              <a:spcAft>
                <a:spcPts val="0"/>
              </a:spcAft>
              <a:buFont typeface="Arial" panose="020B0604020202020204" pitchFamily="34" charset="0"/>
              <a:buChar char="•"/>
            </a:pPr>
            <a:r>
              <a:rPr lang="en-US" sz="5500" dirty="0">
                <a:solidFill>
                  <a:srgbClr val="000000"/>
                </a:solidFill>
                <a:latin typeface="Arial" panose="020B0604020202020204" pitchFamily="34" charset="0"/>
              </a:rPr>
              <a:t>Morgan State University</a:t>
            </a:r>
            <a:br>
              <a:rPr lang="en-US" sz="5500" b="0" dirty="0">
                <a:effectLst/>
              </a:rPr>
            </a:br>
            <a:br>
              <a:rPr lang="en-US" sz="6400" b="0" dirty="0">
                <a:effectLst/>
              </a:rPr>
            </a:br>
            <a:r>
              <a:rPr lang="en-US" sz="6400" b="1" i="0" u="none" strike="noStrike" dirty="0">
                <a:solidFill>
                  <a:srgbClr val="000000"/>
                </a:solidFill>
                <a:effectLst/>
                <a:latin typeface="Arial" panose="020B0604020202020204" pitchFamily="34" charset="0"/>
              </a:rPr>
              <a:t>Special Thanks to:</a:t>
            </a:r>
            <a:endParaRPr lang="en-US" sz="6400" b="0" dirty="0">
              <a:effectLst/>
            </a:endParaRPr>
          </a:p>
          <a:p>
            <a:pPr>
              <a:lnSpc>
                <a:spcPct val="120000"/>
              </a:lnSpc>
              <a:spcBef>
                <a:spcPts val="0"/>
              </a:spcBef>
            </a:pPr>
            <a:r>
              <a:rPr lang="en-US" sz="5500" b="0" dirty="0">
                <a:effectLst/>
                <a:latin typeface="+mj-lt"/>
              </a:rPr>
              <a:t>Dr. Babatunde </a:t>
            </a:r>
            <a:r>
              <a:rPr lang="en-US" sz="5500" b="0" dirty="0" err="1">
                <a:effectLst/>
                <a:latin typeface="+mj-lt"/>
              </a:rPr>
              <a:t>Olubando</a:t>
            </a:r>
            <a:endParaRPr lang="en-US" sz="5500" b="0" dirty="0">
              <a:effectLst/>
              <a:latin typeface="+mj-lt"/>
            </a:endParaRPr>
          </a:p>
          <a:p>
            <a:pPr>
              <a:lnSpc>
                <a:spcPct val="120000"/>
              </a:lnSpc>
              <a:spcBef>
                <a:spcPts val="0"/>
              </a:spcBef>
            </a:pPr>
            <a:r>
              <a:rPr lang="en-US" sz="5500" dirty="0">
                <a:latin typeface="+mj-lt"/>
              </a:rPr>
              <a:t>Kayla Thames</a:t>
            </a:r>
            <a:br>
              <a:rPr lang="en-US" sz="5500" b="0" dirty="0">
                <a:effectLst/>
              </a:rPr>
            </a:br>
            <a:endParaRPr lang="en-US" sz="5500" b="0" dirty="0">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ge6486f4331_0_6"/>
          <p:cNvSpPr txBox="1">
            <a:spLocks noGrp="1"/>
          </p:cNvSpPr>
          <p:nvPr>
            <p:ph type="body" idx="1"/>
          </p:nvPr>
        </p:nvSpPr>
        <p:spPr>
          <a:xfrm>
            <a:off x="1625175" y="2713724"/>
            <a:ext cx="8460900" cy="1551000"/>
          </a:xfrm>
          <a:prstGeom prst="rect">
            <a:avLst/>
          </a:prstGeom>
        </p:spPr>
        <p:txBody>
          <a:bodyPr spcFirstLastPara="1" wrap="square" lIns="91425" tIns="45700" rIns="91425" bIns="45700" anchor="t" anchorCtr="0">
            <a:normAutofit lnSpcReduction="10000"/>
          </a:bodyPr>
          <a:lstStyle/>
          <a:p>
            <a:pPr marL="0" lvl="0" indent="0" algn="ctr" rtl="0">
              <a:spcBef>
                <a:spcPts val="1000"/>
              </a:spcBef>
              <a:spcAft>
                <a:spcPts val="0"/>
              </a:spcAft>
              <a:buNone/>
            </a:pPr>
            <a:r>
              <a:rPr lang="en-US" sz="10000"/>
              <a:t>Questions?</a:t>
            </a:r>
            <a:endParaRPr sz="10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title"/>
          </p:nvPr>
        </p:nvSpPr>
        <p:spPr>
          <a:xfrm>
            <a:off x="619225" y="813221"/>
            <a:ext cx="10515600" cy="1079359"/>
          </a:xfrm>
          <a:prstGeom prst="rect">
            <a:avLst/>
          </a:prstGeom>
          <a:noFill/>
          <a:ln>
            <a:noFill/>
          </a:ln>
        </p:spPr>
        <p:txBody>
          <a:bodyPr spcFirstLastPara="1" wrap="square" lIns="91425" tIns="45700" rIns="91425" bIns="45700" anchor="ctr" anchorCtr="0">
            <a:noAutofit/>
          </a:bodyPr>
          <a:lstStyle/>
          <a:p>
            <a:pPr rtl="0">
              <a:spcBef>
                <a:spcPts val="0"/>
              </a:spcBef>
              <a:spcAft>
                <a:spcPts val="0"/>
              </a:spcAft>
            </a:pPr>
            <a:r>
              <a:rPr lang="en-US" sz="4800" dirty="0">
                <a:solidFill>
                  <a:schemeClr val="tx1"/>
                </a:solidFill>
                <a:latin typeface="Arial" panose="020B0604020202020204" pitchFamily="34" charset="0"/>
              </a:rPr>
              <a:t>Table of Contents:</a:t>
            </a:r>
            <a:br>
              <a:rPr lang="en-US" sz="4800" b="0" dirty="0">
                <a:effectLst/>
              </a:rPr>
            </a:br>
            <a:br>
              <a:rPr lang="en-US" sz="4800" dirty="0"/>
            </a:br>
            <a:endParaRPr sz="4800" dirty="0"/>
          </a:p>
        </p:txBody>
      </p:sp>
      <p:sp>
        <p:nvSpPr>
          <p:cNvPr id="77" name="Google Shape;77;p2"/>
          <p:cNvSpPr txBox="1">
            <a:spLocks noGrp="1"/>
          </p:cNvSpPr>
          <p:nvPr>
            <p:ph type="body" idx="1"/>
          </p:nvPr>
        </p:nvSpPr>
        <p:spPr>
          <a:xfrm>
            <a:off x="619225" y="1572675"/>
            <a:ext cx="7760100" cy="4238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p:txBody>
      </p:sp>
      <p:sp>
        <p:nvSpPr>
          <p:cNvPr id="2" name="TextBox 1">
            <a:extLst>
              <a:ext uri="{FF2B5EF4-FFF2-40B4-BE49-F238E27FC236}">
                <a16:creationId xmlns:a16="http://schemas.microsoft.com/office/drawing/2014/main" id="{0F09E3CC-4EF7-DB0A-03AD-09CE9CC8EBFB}"/>
              </a:ext>
            </a:extLst>
          </p:cNvPr>
          <p:cNvSpPr txBox="1"/>
          <p:nvPr/>
        </p:nvSpPr>
        <p:spPr>
          <a:xfrm>
            <a:off x="953024" y="1568560"/>
            <a:ext cx="9724484" cy="3370153"/>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900">
                <a:solidFill>
                  <a:schemeClr val="tx1"/>
                </a:solidFill>
              </a:rPr>
              <a:t>Introduction</a:t>
            </a:r>
            <a:endParaRPr lang="en-US" sz="1900" b="0" i="0" u="none" strike="noStrike">
              <a:solidFill>
                <a:schemeClr val="tx1"/>
              </a:solidFill>
              <a:effectLst/>
            </a:endParaRPr>
          </a:p>
          <a:p>
            <a:pPr marL="285750" indent="-285750">
              <a:lnSpc>
                <a:spcPct val="150000"/>
              </a:lnSpc>
              <a:buFont typeface="Arial" panose="020B0604020202020204" pitchFamily="34" charset="0"/>
              <a:buChar char="•"/>
            </a:pPr>
            <a:r>
              <a:rPr lang="en-US" sz="1900">
                <a:solidFill>
                  <a:schemeClr val="tx1"/>
                </a:solidFill>
              </a:rPr>
              <a:t>Goals</a:t>
            </a:r>
          </a:p>
          <a:p>
            <a:pPr marL="285750" indent="-285750">
              <a:lnSpc>
                <a:spcPct val="150000"/>
              </a:lnSpc>
              <a:buFont typeface="Arial" panose="020B0604020202020204" pitchFamily="34" charset="0"/>
              <a:buChar char="•"/>
            </a:pPr>
            <a:r>
              <a:rPr lang="en-US" sz="1900" b="0">
                <a:effectLst/>
              </a:rPr>
              <a:t>Background</a:t>
            </a:r>
          </a:p>
          <a:p>
            <a:pPr marL="285750" indent="-285750">
              <a:lnSpc>
                <a:spcPct val="150000"/>
              </a:lnSpc>
              <a:buFont typeface="Arial" panose="020B0604020202020204" pitchFamily="34" charset="0"/>
              <a:buChar char="•"/>
            </a:pPr>
            <a:r>
              <a:rPr lang="en-US" sz="1900"/>
              <a:t>Problem/Solution</a:t>
            </a:r>
          </a:p>
          <a:p>
            <a:pPr marL="285750" indent="-285750">
              <a:lnSpc>
                <a:spcPct val="150000"/>
              </a:lnSpc>
              <a:buFont typeface="Arial" panose="020B0604020202020204" pitchFamily="34" charset="0"/>
              <a:buChar char="•"/>
            </a:pPr>
            <a:r>
              <a:rPr lang="en-US" sz="1900"/>
              <a:t>Methodology</a:t>
            </a:r>
          </a:p>
          <a:p>
            <a:pPr marL="285750" indent="-285750">
              <a:lnSpc>
                <a:spcPct val="150000"/>
              </a:lnSpc>
              <a:buFont typeface="Arial" panose="020B0604020202020204" pitchFamily="34" charset="0"/>
              <a:buChar char="•"/>
            </a:pPr>
            <a:r>
              <a:rPr lang="en-US" sz="1900"/>
              <a:t>Models </a:t>
            </a:r>
          </a:p>
          <a:p>
            <a:endParaRPr lang="en-US"/>
          </a:p>
          <a:p>
            <a:br>
              <a:rPr lang="en-US" b="0">
                <a:effectLst/>
              </a:rPr>
            </a:br>
            <a:endParaRPr lang="en-US"/>
          </a:p>
        </p:txBody>
      </p:sp>
      <p:sp>
        <p:nvSpPr>
          <p:cNvPr id="5" name="TextBox 4">
            <a:extLst>
              <a:ext uri="{FF2B5EF4-FFF2-40B4-BE49-F238E27FC236}">
                <a16:creationId xmlns:a16="http://schemas.microsoft.com/office/drawing/2014/main" id="{624965DE-B61A-1908-72B4-FAA57C6AC3BC}"/>
              </a:ext>
            </a:extLst>
          </p:cNvPr>
          <p:cNvSpPr txBox="1"/>
          <p:nvPr/>
        </p:nvSpPr>
        <p:spPr>
          <a:xfrm>
            <a:off x="6589486" y="1572675"/>
            <a:ext cx="2888343" cy="523220"/>
          </a:xfrm>
          <a:prstGeom prst="rect">
            <a:avLst/>
          </a:prstGeom>
          <a:noFill/>
        </p:spPr>
        <p:txBody>
          <a:bodyPr wrap="square" lIns="91440" tIns="45720" rIns="91440" bIns="45720" rtlCol="0" anchor="t">
            <a:spAutoFit/>
          </a:bodyPr>
          <a:lstStyle/>
          <a:p>
            <a:endParaRPr lang="en-US"/>
          </a:p>
          <a:p>
            <a:endParaRPr lang="en-US"/>
          </a:p>
        </p:txBody>
      </p:sp>
      <p:sp>
        <p:nvSpPr>
          <p:cNvPr id="7" name="TextBox 6">
            <a:extLst>
              <a:ext uri="{FF2B5EF4-FFF2-40B4-BE49-F238E27FC236}">
                <a16:creationId xmlns:a16="http://schemas.microsoft.com/office/drawing/2014/main" id="{D3BCF724-1498-8BEB-299A-EECE121421D3}"/>
              </a:ext>
            </a:extLst>
          </p:cNvPr>
          <p:cNvSpPr txBox="1"/>
          <p:nvPr/>
        </p:nvSpPr>
        <p:spPr>
          <a:xfrm>
            <a:off x="5283320" y="1573961"/>
            <a:ext cx="2743200"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sz="1900"/>
              <a:t>Why this model?</a:t>
            </a:r>
          </a:p>
          <a:p>
            <a:pPr marL="285750" indent="-285750">
              <a:lnSpc>
                <a:spcPct val="150000"/>
              </a:lnSpc>
              <a:buFont typeface="Arial,Sans-Serif"/>
              <a:buChar char="•"/>
            </a:pPr>
            <a:r>
              <a:rPr lang="en-US" sz="1900"/>
              <a:t>Real world situations</a:t>
            </a:r>
          </a:p>
          <a:p>
            <a:pPr marL="285750" indent="-285750">
              <a:lnSpc>
                <a:spcPct val="150000"/>
              </a:lnSpc>
              <a:buFont typeface="Arial,Sans-Serif"/>
              <a:buChar char="•"/>
            </a:pPr>
            <a:r>
              <a:rPr lang="en-US" sz="1900"/>
              <a:t>Obstacles</a:t>
            </a:r>
          </a:p>
          <a:p>
            <a:pPr marL="285750" indent="-285750">
              <a:lnSpc>
                <a:spcPct val="150000"/>
              </a:lnSpc>
              <a:buFont typeface="Arial,Sans-Serif"/>
              <a:buChar char="•"/>
            </a:pPr>
            <a:r>
              <a:rPr lang="en-US" sz="1900"/>
              <a:t>Ethical Implications</a:t>
            </a:r>
          </a:p>
          <a:p>
            <a:pPr marL="285750" indent="-285750">
              <a:lnSpc>
                <a:spcPct val="150000"/>
              </a:lnSpc>
              <a:buFont typeface="Arial,Sans-Serif"/>
              <a:buChar char="•"/>
            </a:pPr>
            <a:r>
              <a:rPr lang="en-US" sz="1900"/>
              <a:t>Our Takeaway</a:t>
            </a:r>
          </a:p>
          <a:p>
            <a:pPr marL="285750" indent="-285750">
              <a:lnSpc>
                <a:spcPct val="150000"/>
              </a:lnSpc>
              <a:buFont typeface="Arial,Sans-Serif"/>
              <a:buChar char="•"/>
            </a:pPr>
            <a:r>
              <a:rPr lang="en-US" sz="1900"/>
              <a:t>Future Work</a:t>
            </a:r>
          </a:p>
          <a:p>
            <a:pPr algn="l"/>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e63d541102_0_0"/>
          <p:cNvSpPr txBox="1">
            <a:spLocks noGrp="1"/>
          </p:cNvSpPr>
          <p:nvPr>
            <p:ph type="title"/>
          </p:nvPr>
        </p:nvSpPr>
        <p:spPr>
          <a:xfrm>
            <a:off x="591907" y="675807"/>
            <a:ext cx="10279117" cy="461918"/>
          </a:xfrm>
          <a:prstGeom prst="rect">
            <a:avLst/>
          </a:prstGeom>
        </p:spPr>
        <p:txBody>
          <a:bodyPr spcFirstLastPara="1" wrap="square" lIns="91425" tIns="45700" rIns="91425" bIns="45700" anchor="ctr" anchorCtr="0">
            <a:normAutofit fontScale="90000"/>
          </a:bodyPr>
          <a:lstStyle/>
          <a:p>
            <a:pPr>
              <a:spcBef>
                <a:spcPts val="1000"/>
              </a:spcBef>
            </a:pPr>
            <a:r>
              <a:rPr lang="en-US" sz="4000" dirty="0">
                <a:solidFill>
                  <a:schemeClr val="tx1"/>
                </a:solidFill>
                <a:latin typeface="Arial"/>
              </a:rPr>
              <a:t>Introduction: </a:t>
            </a:r>
            <a:br>
              <a:rPr lang="en-US" sz="4000" dirty="0">
                <a:solidFill>
                  <a:schemeClr val="tx1"/>
                </a:solidFill>
                <a:latin typeface="Arial"/>
              </a:rPr>
            </a:br>
            <a:r>
              <a:rPr lang="en-US" sz="4000" b="0" i="0" u="none" strike="noStrike" dirty="0">
                <a:solidFill>
                  <a:schemeClr val="tx1"/>
                </a:solidFill>
                <a:effectLst/>
                <a:latin typeface="Arial"/>
              </a:rPr>
              <a:t>Facial Expression Recognition Dataset </a:t>
            </a:r>
            <a:br>
              <a:rPr lang="en-US" dirty="0"/>
            </a:br>
            <a:endParaRPr dirty="0"/>
          </a:p>
        </p:txBody>
      </p:sp>
      <p:pic>
        <p:nvPicPr>
          <p:cNvPr id="4106" name="Picture 10">
            <a:extLst>
              <a:ext uri="{FF2B5EF4-FFF2-40B4-BE49-F238E27FC236}">
                <a16:creationId xmlns:a16="http://schemas.microsoft.com/office/drawing/2014/main" id="{482C601C-0E81-AE2E-E46B-58DD3E803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32" y="3121245"/>
            <a:ext cx="1053905" cy="1053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FD45F-6E08-4A77-B7CA-C1653CAF737A}"/>
              </a:ext>
            </a:extLst>
          </p:cNvPr>
          <p:cNvSpPr txBox="1"/>
          <p:nvPr/>
        </p:nvSpPr>
        <p:spPr>
          <a:xfrm>
            <a:off x="2161789" y="4582213"/>
            <a:ext cx="7139354" cy="307777"/>
          </a:xfrm>
          <a:prstGeom prst="rect">
            <a:avLst/>
          </a:prstGeom>
          <a:noFill/>
        </p:spPr>
        <p:txBody>
          <a:bodyPr wrap="square">
            <a:spAutoFit/>
          </a:bodyPr>
          <a:lstStyle/>
          <a:p>
            <a:r>
              <a:rPr lang="en-US" dirty="0">
                <a:latin typeface="Arial" panose="020B0604020202020204" pitchFamily="34" charset="0"/>
              </a:rPr>
              <a:t>1</a:t>
            </a:r>
            <a:r>
              <a:rPr lang="en-US" sz="1400" b="0" i="0" u="none" strike="noStrike" dirty="0">
                <a:solidFill>
                  <a:srgbClr val="000000"/>
                </a:solidFill>
                <a:effectLst/>
                <a:latin typeface="Arial" panose="020B0604020202020204" pitchFamily="34" charset="0"/>
              </a:rPr>
              <a:t> = </a:t>
            </a:r>
            <a:r>
              <a:rPr lang="en-US" dirty="0">
                <a:latin typeface="Arial" panose="020B0604020202020204" pitchFamily="34" charset="0"/>
              </a:rPr>
              <a:t>Disgust</a:t>
            </a:r>
            <a:endParaRPr lang="en-US" dirty="0"/>
          </a:p>
        </p:txBody>
      </p:sp>
      <p:pic>
        <p:nvPicPr>
          <p:cNvPr id="4112" name="Picture 16">
            <a:extLst>
              <a:ext uri="{FF2B5EF4-FFF2-40B4-BE49-F238E27FC236}">
                <a16:creationId xmlns:a16="http://schemas.microsoft.com/office/drawing/2014/main" id="{627F32AE-9F6A-2928-414A-DAC045D76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903" y="4921277"/>
            <a:ext cx="1053904" cy="105390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9ED8029-8035-A998-8779-4840562ED579}"/>
              </a:ext>
            </a:extLst>
          </p:cNvPr>
          <p:cNvSpPr txBox="1"/>
          <p:nvPr/>
        </p:nvSpPr>
        <p:spPr>
          <a:xfrm>
            <a:off x="475842" y="4302889"/>
            <a:ext cx="7139354"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0 = Angry</a:t>
            </a:r>
            <a:endParaRPr lang="en-US" dirty="0"/>
          </a:p>
        </p:txBody>
      </p:sp>
      <p:sp>
        <p:nvSpPr>
          <p:cNvPr id="7" name="TextBox 6">
            <a:extLst>
              <a:ext uri="{FF2B5EF4-FFF2-40B4-BE49-F238E27FC236}">
                <a16:creationId xmlns:a16="http://schemas.microsoft.com/office/drawing/2014/main" id="{983C8E73-7B63-7DFF-B4C3-F8DB55B7CF15}"/>
              </a:ext>
            </a:extLst>
          </p:cNvPr>
          <p:cNvSpPr txBox="1"/>
          <p:nvPr/>
        </p:nvSpPr>
        <p:spPr>
          <a:xfrm>
            <a:off x="412652" y="1521141"/>
            <a:ext cx="11120587" cy="1631216"/>
          </a:xfrm>
          <a:prstGeom prst="rect">
            <a:avLst/>
          </a:prstGeom>
          <a:noFill/>
        </p:spPr>
        <p:txBody>
          <a:bodyPr wrap="square" lIns="91440" tIns="45720" rIns="91440" bIns="45720" rtlCol="0" anchor="t">
            <a:spAutoFit/>
          </a:bodyPr>
          <a:lstStyle/>
          <a:p>
            <a:pPr rtl="0" fontAlgn="base">
              <a:lnSpc>
                <a:spcPct val="200000"/>
              </a:lnSpc>
              <a:spcBef>
                <a:spcPts val="0"/>
              </a:spcBef>
              <a:spcAft>
                <a:spcPts val="0"/>
              </a:spcAft>
              <a:buFont typeface="Arial" panose="020B0604020202020204" pitchFamily="34" charset="0"/>
              <a:buChar char="•"/>
            </a:pPr>
            <a:r>
              <a:rPr lang="en-US" sz="1900" b="0" i="0" u="none" strike="noStrike">
                <a:solidFill>
                  <a:srgbClr val="000000"/>
                </a:solidFill>
                <a:effectLst/>
              </a:rPr>
              <a:t>Our dataset consist of about 35,000 various images containing different expressions.</a:t>
            </a:r>
          </a:p>
          <a:p>
            <a:pPr rtl="0" fontAlgn="base">
              <a:lnSpc>
                <a:spcPct val="200000"/>
              </a:lnSpc>
              <a:spcBef>
                <a:spcPts val="0"/>
              </a:spcBef>
              <a:spcAft>
                <a:spcPts val="1200"/>
              </a:spcAft>
              <a:buFont typeface="Arial" panose="020B0604020202020204" pitchFamily="34" charset="0"/>
              <a:buChar char="•"/>
            </a:pPr>
            <a:r>
              <a:rPr lang="en-US" sz="1900" b="0" i="0" u="none" strike="noStrike">
                <a:solidFill>
                  <a:srgbClr val="000000"/>
                </a:solidFill>
                <a:effectLst/>
              </a:rPr>
              <a:t>These various classes are split into seven different expressions:</a:t>
            </a:r>
          </a:p>
          <a:p>
            <a:endParaRPr lang="en-US" dirty="0"/>
          </a:p>
        </p:txBody>
      </p:sp>
      <p:pic>
        <p:nvPicPr>
          <p:cNvPr id="4118" name="Picture 22">
            <a:extLst>
              <a:ext uri="{FF2B5EF4-FFF2-40B4-BE49-F238E27FC236}">
                <a16:creationId xmlns:a16="http://schemas.microsoft.com/office/drawing/2014/main" id="{201B4900-A814-4D0D-6022-9B589C552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6517" y="3121245"/>
            <a:ext cx="1053903" cy="105390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338D043-9FB6-6836-F46B-2CE3354CD847}"/>
              </a:ext>
            </a:extLst>
          </p:cNvPr>
          <p:cNvSpPr txBox="1"/>
          <p:nvPr/>
        </p:nvSpPr>
        <p:spPr>
          <a:xfrm>
            <a:off x="3896328" y="4302887"/>
            <a:ext cx="7139354" cy="307777"/>
          </a:xfrm>
          <a:prstGeom prst="rect">
            <a:avLst/>
          </a:prstGeom>
          <a:noFill/>
        </p:spPr>
        <p:txBody>
          <a:bodyPr wrap="square">
            <a:spAutoFit/>
          </a:bodyPr>
          <a:lstStyle/>
          <a:p>
            <a:r>
              <a:rPr lang="en-US" dirty="0">
                <a:latin typeface="Arial" panose="020B0604020202020204" pitchFamily="34" charset="0"/>
              </a:rPr>
              <a:t>2</a:t>
            </a:r>
            <a:r>
              <a:rPr lang="en-US" sz="1400" b="0" i="0" u="none" strike="noStrike" dirty="0">
                <a:solidFill>
                  <a:srgbClr val="000000"/>
                </a:solidFill>
                <a:effectLst/>
                <a:latin typeface="Arial" panose="020B0604020202020204" pitchFamily="34" charset="0"/>
              </a:rPr>
              <a:t> = Fear </a:t>
            </a:r>
            <a:endParaRPr lang="en-US" dirty="0"/>
          </a:p>
        </p:txBody>
      </p:sp>
      <p:pic>
        <p:nvPicPr>
          <p:cNvPr id="4120" name="Picture 24">
            <a:extLst>
              <a:ext uri="{FF2B5EF4-FFF2-40B4-BE49-F238E27FC236}">
                <a16:creationId xmlns:a16="http://schemas.microsoft.com/office/drawing/2014/main" id="{A2EA6AAE-8DC4-4DE7-927E-17751D1CD8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735" y="4928090"/>
            <a:ext cx="1053902" cy="105390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000B5C5-9B6E-CE0C-B3C4-B357C3A972E8}"/>
              </a:ext>
            </a:extLst>
          </p:cNvPr>
          <p:cNvSpPr txBox="1"/>
          <p:nvPr/>
        </p:nvSpPr>
        <p:spPr>
          <a:xfrm>
            <a:off x="5543687" y="4599121"/>
            <a:ext cx="7139354" cy="307777"/>
          </a:xfrm>
          <a:prstGeom prst="rect">
            <a:avLst/>
          </a:prstGeom>
          <a:noFill/>
        </p:spPr>
        <p:txBody>
          <a:bodyPr wrap="square">
            <a:spAutoFit/>
          </a:bodyPr>
          <a:lstStyle/>
          <a:p>
            <a:r>
              <a:rPr lang="en-US" dirty="0">
                <a:latin typeface="Arial" panose="020B0604020202020204" pitchFamily="34" charset="0"/>
              </a:rPr>
              <a:t>3</a:t>
            </a:r>
            <a:r>
              <a:rPr lang="en-US" sz="1400" b="0" i="0" u="none" strike="noStrike" dirty="0">
                <a:solidFill>
                  <a:srgbClr val="000000"/>
                </a:solidFill>
                <a:effectLst/>
                <a:latin typeface="Arial" panose="020B0604020202020204" pitchFamily="34" charset="0"/>
              </a:rPr>
              <a:t> = </a:t>
            </a:r>
            <a:r>
              <a:rPr lang="en-US" dirty="0">
                <a:latin typeface="Arial" panose="020B0604020202020204" pitchFamily="34" charset="0"/>
              </a:rPr>
              <a:t>Happy</a:t>
            </a:r>
            <a:endParaRPr lang="en-US" dirty="0"/>
          </a:p>
        </p:txBody>
      </p:sp>
      <p:pic>
        <p:nvPicPr>
          <p:cNvPr id="4122" name="Picture 26">
            <a:extLst>
              <a:ext uri="{FF2B5EF4-FFF2-40B4-BE49-F238E27FC236}">
                <a16:creationId xmlns:a16="http://schemas.microsoft.com/office/drawing/2014/main" id="{6E7557E5-5AD2-E7EC-B774-70C0028075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037" y="3121245"/>
            <a:ext cx="1052810" cy="105281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F6B2FF0-9BD8-EB3E-DAA0-1B8ED4077468}"/>
              </a:ext>
            </a:extLst>
          </p:cNvPr>
          <p:cNvSpPr txBox="1"/>
          <p:nvPr/>
        </p:nvSpPr>
        <p:spPr>
          <a:xfrm>
            <a:off x="7316814" y="4287489"/>
            <a:ext cx="7139354" cy="307777"/>
          </a:xfrm>
          <a:prstGeom prst="rect">
            <a:avLst/>
          </a:prstGeom>
          <a:noFill/>
        </p:spPr>
        <p:txBody>
          <a:bodyPr wrap="square">
            <a:spAutoFit/>
          </a:bodyPr>
          <a:lstStyle/>
          <a:p>
            <a:r>
              <a:rPr lang="en-US" dirty="0">
                <a:latin typeface="Arial" panose="020B0604020202020204" pitchFamily="34" charset="0"/>
              </a:rPr>
              <a:t>4</a:t>
            </a:r>
            <a:r>
              <a:rPr lang="en-US" sz="1400" b="0" i="0" u="none" strike="noStrike" dirty="0">
                <a:solidFill>
                  <a:srgbClr val="000000"/>
                </a:solidFill>
                <a:effectLst/>
                <a:latin typeface="Arial" panose="020B0604020202020204" pitchFamily="34" charset="0"/>
              </a:rPr>
              <a:t> = </a:t>
            </a:r>
            <a:r>
              <a:rPr lang="en-US" dirty="0">
                <a:latin typeface="Arial" panose="020B0604020202020204" pitchFamily="34" charset="0"/>
              </a:rPr>
              <a:t>Sad</a:t>
            </a:r>
            <a:endParaRPr lang="en-US" dirty="0"/>
          </a:p>
        </p:txBody>
      </p:sp>
      <p:pic>
        <p:nvPicPr>
          <p:cNvPr id="4126" name="Picture 30">
            <a:extLst>
              <a:ext uri="{FF2B5EF4-FFF2-40B4-BE49-F238E27FC236}">
                <a16:creationId xmlns:a16="http://schemas.microsoft.com/office/drawing/2014/main" id="{65C0E81F-CDF3-00C9-3319-5559850F40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0694" y="4930126"/>
            <a:ext cx="1049830" cy="10498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BB741AC8-5139-EFC2-5A40-CBE8441BDBBE}"/>
              </a:ext>
            </a:extLst>
          </p:cNvPr>
          <p:cNvSpPr txBox="1"/>
          <p:nvPr/>
        </p:nvSpPr>
        <p:spPr>
          <a:xfrm>
            <a:off x="8869088" y="4633366"/>
            <a:ext cx="7139354" cy="307777"/>
          </a:xfrm>
          <a:prstGeom prst="rect">
            <a:avLst/>
          </a:prstGeom>
          <a:noFill/>
        </p:spPr>
        <p:txBody>
          <a:bodyPr wrap="square">
            <a:spAutoFit/>
          </a:bodyPr>
          <a:lstStyle/>
          <a:p>
            <a:r>
              <a:rPr lang="en-US" dirty="0">
                <a:latin typeface="Arial" panose="020B0604020202020204" pitchFamily="34" charset="0"/>
              </a:rPr>
              <a:t>5</a:t>
            </a:r>
            <a:r>
              <a:rPr lang="en-US" sz="1400" b="0" i="0" u="none" strike="noStrike" dirty="0">
                <a:solidFill>
                  <a:srgbClr val="000000"/>
                </a:solidFill>
                <a:effectLst/>
                <a:latin typeface="Arial" panose="020B0604020202020204" pitchFamily="34" charset="0"/>
              </a:rPr>
              <a:t> = </a:t>
            </a:r>
            <a:r>
              <a:rPr lang="en-US" dirty="0">
                <a:latin typeface="Arial" panose="020B0604020202020204" pitchFamily="34" charset="0"/>
              </a:rPr>
              <a:t>Surprise</a:t>
            </a:r>
            <a:endParaRPr lang="en-US" dirty="0"/>
          </a:p>
        </p:txBody>
      </p:sp>
      <p:pic>
        <p:nvPicPr>
          <p:cNvPr id="4128" name="Picture 32">
            <a:extLst>
              <a:ext uri="{FF2B5EF4-FFF2-40B4-BE49-F238E27FC236}">
                <a16:creationId xmlns:a16="http://schemas.microsoft.com/office/drawing/2014/main" id="{0D2C918C-8042-3A47-BA83-DE7698A3A9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5039" y="3195730"/>
            <a:ext cx="1048385" cy="104838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0BB0455-58A0-5909-26CA-119FDF9EB653}"/>
              </a:ext>
            </a:extLst>
          </p:cNvPr>
          <p:cNvSpPr txBox="1"/>
          <p:nvPr/>
        </p:nvSpPr>
        <p:spPr>
          <a:xfrm>
            <a:off x="10525039" y="4247676"/>
            <a:ext cx="7139354" cy="307777"/>
          </a:xfrm>
          <a:prstGeom prst="rect">
            <a:avLst/>
          </a:prstGeom>
          <a:noFill/>
        </p:spPr>
        <p:txBody>
          <a:bodyPr wrap="square">
            <a:spAutoFit/>
          </a:bodyPr>
          <a:lstStyle/>
          <a:p>
            <a:r>
              <a:rPr lang="en-US" dirty="0">
                <a:latin typeface="Arial" panose="020B0604020202020204" pitchFamily="34" charset="0"/>
              </a:rPr>
              <a:t>6 </a:t>
            </a:r>
            <a:r>
              <a:rPr lang="en-US" sz="1400" b="0" i="0" u="none" strike="noStrike" dirty="0">
                <a:solidFill>
                  <a:srgbClr val="000000"/>
                </a:solidFill>
                <a:effectLst/>
                <a:latin typeface="Arial" panose="020B0604020202020204" pitchFamily="34" charset="0"/>
              </a:rPr>
              <a:t>= Neutral</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572A-1B54-F598-B172-FAA5379E4732}"/>
              </a:ext>
            </a:extLst>
          </p:cNvPr>
          <p:cNvSpPr>
            <a:spLocks noGrp="1"/>
          </p:cNvSpPr>
          <p:nvPr>
            <p:ph type="title"/>
          </p:nvPr>
        </p:nvSpPr>
        <p:spPr/>
        <p:txBody>
          <a:bodyPr/>
          <a:lstStyle/>
          <a:p>
            <a:r>
              <a:rPr lang="en-US" dirty="0"/>
              <a:t>Goals:</a:t>
            </a:r>
          </a:p>
        </p:txBody>
      </p:sp>
      <p:sp>
        <p:nvSpPr>
          <p:cNvPr id="3" name="Text Placeholder 2">
            <a:extLst>
              <a:ext uri="{FF2B5EF4-FFF2-40B4-BE49-F238E27FC236}">
                <a16:creationId xmlns:a16="http://schemas.microsoft.com/office/drawing/2014/main" id="{133BA93D-0DAC-EA6D-106D-37BD9BF28F80}"/>
              </a:ext>
            </a:extLst>
          </p:cNvPr>
          <p:cNvSpPr>
            <a:spLocks noGrp="1"/>
          </p:cNvSpPr>
          <p:nvPr>
            <p:ph type="body" idx="1"/>
          </p:nvPr>
        </p:nvSpPr>
        <p:spPr/>
        <p:txBody>
          <a:bodyPr/>
          <a:lstStyle/>
          <a:p>
            <a:r>
              <a:rPr lang="en-US" sz="1900" dirty="0"/>
              <a:t>Perform Exploratory Data Analysis(EDA) on the dataset</a:t>
            </a:r>
          </a:p>
          <a:p>
            <a:r>
              <a:rPr lang="en-US" sz="1900" dirty="0"/>
              <a:t>Create and efficiently train our CNN model</a:t>
            </a:r>
          </a:p>
          <a:p>
            <a:r>
              <a:rPr lang="en-US" sz="1900" dirty="0"/>
              <a:t>Show the accuracy, F1 score, and prediction of the model </a:t>
            </a:r>
          </a:p>
          <a:p>
            <a:r>
              <a:rPr lang="en-US" sz="1900" dirty="0"/>
              <a:t>Compare the testing scores, vs epochs </a:t>
            </a:r>
          </a:p>
        </p:txBody>
      </p:sp>
      <p:pic>
        <p:nvPicPr>
          <p:cNvPr id="5" name="Picture 4">
            <a:extLst>
              <a:ext uri="{FF2B5EF4-FFF2-40B4-BE49-F238E27FC236}">
                <a16:creationId xmlns:a16="http://schemas.microsoft.com/office/drawing/2014/main" id="{F4399495-EA3F-99AB-4F8F-C3615A44E39A}"/>
              </a:ext>
            </a:extLst>
          </p:cNvPr>
          <p:cNvPicPr>
            <a:picLocks noChangeAspect="1"/>
          </p:cNvPicPr>
          <p:nvPr/>
        </p:nvPicPr>
        <p:blipFill>
          <a:blip r:embed="rId3"/>
          <a:stretch>
            <a:fillRect/>
          </a:stretch>
        </p:blipFill>
        <p:spPr>
          <a:xfrm>
            <a:off x="7179025" y="2725126"/>
            <a:ext cx="4537632" cy="3398845"/>
          </a:xfrm>
          <a:prstGeom prst="rect">
            <a:avLst/>
          </a:prstGeom>
        </p:spPr>
      </p:pic>
    </p:spTree>
    <p:extLst>
      <p:ext uri="{BB962C8B-B14F-4D97-AF65-F5344CB8AC3E}">
        <p14:creationId xmlns:p14="http://schemas.microsoft.com/office/powerpoint/2010/main" val="303142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b826a7497e_1_6"/>
          <p:cNvSpPr txBox="1">
            <a:spLocks noGrp="1"/>
          </p:cNvSpPr>
          <p:nvPr>
            <p:ph type="title"/>
          </p:nvPr>
        </p:nvSpPr>
        <p:spPr>
          <a:xfrm>
            <a:off x="838200" y="139841"/>
            <a:ext cx="10515600" cy="10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Background: Convolutional Neural Network</a:t>
            </a:r>
            <a:endParaRPr dirty="0"/>
          </a:p>
        </p:txBody>
      </p:sp>
      <p:sp>
        <p:nvSpPr>
          <p:cNvPr id="3" name="TextBox 2">
            <a:extLst>
              <a:ext uri="{FF2B5EF4-FFF2-40B4-BE49-F238E27FC236}">
                <a16:creationId xmlns:a16="http://schemas.microsoft.com/office/drawing/2014/main" id="{E93E4FA1-7FD4-644E-422F-B120455A60E4}"/>
              </a:ext>
            </a:extLst>
          </p:cNvPr>
          <p:cNvSpPr txBox="1"/>
          <p:nvPr/>
        </p:nvSpPr>
        <p:spPr>
          <a:xfrm>
            <a:off x="3205089" y="1460905"/>
            <a:ext cx="5756031" cy="480438"/>
          </a:xfrm>
          <a:prstGeom prst="rect">
            <a:avLst/>
          </a:prstGeom>
          <a:solidFill>
            <a:schemeClr val="bg1"/>
          </a:solidFill>
        </p:spPr>
        <p:txBody>
          <a:bodyPr wrap="square" rtlCol="0">
            <a:spAutoFit/>
          </a:bodyPr>
          <a:lstStyle/>
          <a:p>
            <a:endParaRPr lang="en-US" dirty="0"/>
          </a:p>
        </p:txBody>
      </p:sp>
      <p:pic>
        <p:nvPicPr>
          <p:cNvPr id="5" name="Picture 4" descr="Diagram, engineering drawing&#10;&#10;Description automatically generated">
            <a:extLst>
              <a:ext uri="{FF2B5EF4-FFF2-40B4-BE49-F238E27FC236}">
                <a16:creationId xmlns:a16="http://schemas.microsoft.com/office/drawing/2014/main" id="{3DAAE411-6E85-0F03-F02D-0468682E8BAD}"/>
              </a:ext>
            </a:extLst>
          </p:cNvPr>
          <p:cNvPicPr>
            <a:picLocks noChangeAspect="1"/>
          </p:cNvPicPr>
          <p:nvPr/>
        </p:nvPicPr>
        <p:blipFill>
          <a:blip r:embed="rId3"/>
          <a:stretch>
            <a:fillRect/>
          </a:stretch>
        </p:blipFill>
        <p:spPr>
          <a:xfrm>
            <a:off x="838200" y="2183007"/>
            <a:ext cx="10333233" cy="34910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7BBC-D8AA-94A4-0688-48B8CDB0B428}"/>
              </a:ext>
            </a:extLst>
          </p:cNvPr>
          <p:cNvSpPr>
            <a:spLocks noGrp="1"/>
          </p:cNvSpPr>
          <p:nvPr>
            <p:ph type="title"/>
          </p:nvPr>
        </p:nvSpPr>
        <p:spPr/>
        <p:txBody>
          <a:bodyPr/>
          <a:lstStyle/>
          <a:p>
            <a:r>
              <a:rPr lang="en-US" dirty="0"/>
              <a:t>Problem ? Solution ?</a:t>
            </a:r>
          </a:p>
        </p:txBody>
      </p:sp>
      <p:sp>
        <p:nvSpPr>
          <p:cNvPr id="3" name="Text Placeholder 2">
            <a:extLst>
              <a:ext uri="{FF2B5EF4-FFF2-40B4-BE49-F238E27FC236}">
                <a16:creationId xmlns:a16="http://schemas.microsoft.com/office/drawing/2014/main" id="{8CDDAB07-FB5D-98A4-FA93-FE01272DC9B1}"/>
              </a:ext>
            </a:extLst>
          </p:cNvPr>
          <p:cNvSpPr>
            <a:spLocks noGrp="1"/>
          </p:cNvSpPr>
          <p:nvPr>
            <p:ph type="body" idx="1"/>
          </p:nvPr>
        </p:nvSpPr>
        <p:spPr>
          <a:xfrm>
            <a:off x="312682" y="1535108"/>
            <a:ext cx="8216463" cy="4540565"/>
          </a:xfrm>
        </p:spPr>
        <p:txBody>
          <a:bodyPr>
            <a:normAutofit/>
          </a:bodyPr>
          <a:lstStyle/>
          <a:p>
            <a:r>
              <a:rPr lang="en-US" sz="1900" dirty="0"/>
              <a:t>The problem of our project is to create a Convolutional Neutral Network that will accurately recognize 7 expression: Happy, Anger, Disgust, Fear, Sad, Surprised, Neutral. </a:t>
            </a:r>
          </a:p>
          <a:p>
            <a:r>
              <a:rPr lang="en-US" sz="1900" dirty="0"/>
              <a:t>We will solve our problem by rigorously tuning the parameters, to produce high testing scores</a:t>
            </a:r>
          </a:p>
          <a:p>
            <a:endParaRPr lang="en-US" dirty="0"/>
          </a:p>
        </p:txBody>
      </p:sp>
      <p:pic>
        <p:nvPicPr>
          <p:cNvPr id="4" name="Picture 4">
            <a:extLst>
              <a:ext uri="{FF2B5EF4-FFF2-40B4-BE49-F238E27FC236}">
                <a16:creationId xmlns:a16="http://schemas.microsoft.com/office/drawing/2014/main" id="{16376CAF-C1A7-011D-7466-0A81B9232E82}"/>
              </a:ext>
            </a:extLst>
          </p:cNvPr>
          <p:cNvPicPr>
            <a:picLocks noChangeAspect="1"/>
          </p:cNvPicPr>
          <p:nvPr/>
        </p:nvPicPr>
        <p:blipFill>
          <a:blip r:embed="rId2"/>
          <a:stretch>
            <a:fillRect/>
          </a:stretch>
        </p:blipFill>
        <p:spPr>
          <a:xfrm>
            <a:off x="6995293" y="3133726"/>
            <a:ext cx="4133192" cy="2725463"/>
          </a:xfrm>
          <a:prstGeom prst="rect">
            <a:avLst/>
          </a:prstGeom>
        </p:spPr>
      </p:pic>
    </p:spTree>
    <p:extLst>
      <p:ext uri="{BB962C8B-B14F-4D97-AF65-F5344CB8AC3E}">
        <p14:creationId xmlns:p14="http://schemas.microsoft.com/office/powerpoint/2010/main" val="388020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e5520775ca_1_0"/>
          <p:cNvSpPr txBox="1">
            <a:spLocks noGrp="1"/>
          </p:cNvSpPr>
          <p:nvPr>
            <p:ph type="title"/>
          </p:nvPr>
        </p:nvSpPr>
        <p:spPr>
          <a:xfrm>
            <a:off x="354100" y="128316"/>
            <a:ext cx="10515600" cy="10794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US"/>
              <a:t>Methodology</a:t>
            </a:r>
            <a:endParaRPr/>
          </a:p>
        </p:txBody>
      </p:sp>
      <p:sp>
        <p:nvSpPr>
          <p:cNvPr id="115" name="Google Shape;115;ge5520775ca_1_0"/>
          <p:cNvSpPr txBox="1">
            <a:spLocks noGrp="1"/>
          </p:cNvSpPr>
          <p:nvPr>
            <p:ph type="body" idx="1"/>
          </p:nvPr>
        </p:nvSpPr>
        <p:spPr>
          <a:xfrm>
            <a:off x="140422" y="1604365"/>
            <a:ext cx="7821000" cy="4656600"/>
          </a:xfrm>
          <a:prstGeom prst="rect">
            <a:avLst/>
          </a:prstGeom>
        </p:spPr>
        <p:txBody>
          <a:bodyPr spcFirstLastPara="1" wrap="square" lIns="91425" tIns="45700" rIns="91425" bIns="45700" anchor="ctr" anchorCtr="0">
            <a:normAutofit/>
          </a:bodyPr>
          <a:lstStyle/>
          <a:p>
            <a:pPr rtl="0" fontAlgn="base">
              <a:lnSpc>
                <a:spcPct val="100000"/>
              </a:lnSpc>
              <a:spcBef>
                <a:spcPts val="0"/>
              </a:spcBef>
              <a:spcAft>
                <a:spcPts val="0"/>
              </a:spcAft>
              <a:buFont typeface="+mj-lt"/>
              <a:buAutoNum type="arabicPeriod"/>
            </a:pPr>
            <a:r>
              <a:rPr lang="en-US" sz="1900" b="0" i="0" u="none" strike="noStrike">
                <a:solidFill>
                  <a:schemeClr val="tx1"/>
                </a:solidFill>
                <a:effectLst/>
                <a:latin typeface="Arial"/>
              </a:rPr>
              <a:t>Download dataset through google </a:t>
            </a:r>
            <a:r>
              <a:rPr lang="en-US" sz="1900">
                <a:solidFill>
                  <a:schemeClr val="tx1"/>
                </a:solidFill>
                <a:latin typeface="Arial"/>
              </a:rPr>
              <a:t>Collaboratory</a:t>
            </a:r>
            <a:r>
              <a:rPr lang="en-US" sz="1900" b="0" i="0" u="none" strike="noStrike">
                <a:solidFill>
                  <a:schemeClr val="tx1"/>
                </a:solidFill>
                <a:effectLst/>
                <a:latin typeface="Arial"/>
              </a:rPr>
              <a:t> </a:t>
            </a:r>
          </a:p>
          <a:p>
            <a:pPr rtl="0" fontAlgn="base">
              <a:lnSpc>
                <a:spcPct val="100000"/>
              </a:lnSpc>
              <a:spcBef>
                <a:spcPts val="0"/>
              </a:spcBef>
              <a:spcAft>
                <a:spcPts val="0"/>
              </a:spcAft>
              <a:buFont typeface="+mj-lt"/>
              <a:buAutoNum type="arabicPeriod"/>
            </a:pPr>
            <a:r>
              <a:rPr lang="en-US" sz="1900" b="0" i="0" u="none" strike="noStrike">
                <a:solidFill>
                  <a:schemeClr val="tx1"/>
                </a:solidFill>
                <a:effectLst/>
                <a:latin typeface="Arial"/>
              </a:rPr>
              <a:t>Unzip folder containing dataset</a:t>
            </a:r>
          </a:p>
          <a:p>
            <a:pPr rtl="0" fontAlgn="base">
              <a:lnSpc>
                <a:spcPct val="100000"/>
              </a:lnSpc>
              <a:spcBef>
                <a:spcPts val="0"/>
              </a:spcBef>
              <a:spcAft>
                <a:spcPts val="0"/>
              </a:spcAft>
              <a:buFont typeface="+mj-lt"/>
              <a:buAutoNum type="arabicPeriod"/>
            </a:pPr>
            <a:r>
              <a:rPr lang="en-US" sz="1900" b="0" i="0" u="none" strike="noStrike">
                <a:solidFill>
                  <a:schemeClr val="tx1"/>
                </a:solidFill>
                <a:effectLst/>
                <a:latin typeface="Arial"/>
              </a:rPr>
              <a:t>Exploratory Data Analysis (EDA)</a:t>
            </a:r>
          </a:p>
          <a:p>
            <a:pPr lvl="1" rtl="0" fontAlgn="base">
              <a:lnSpc>
                <a:spcPct val="100000"/>
              </a:lnSpc>
              <a:spcBef>
                <a:spcPts val="0"/>
              </a:spcBef>
              <a:spcAft>
                <a:spcPts val="0"/>
              </a:spcAft>
              <a:buFont typeface="Arial" panose="020B0604020202020204" pitchFamily="34" charset="0"/>
              <a:buChar char="•"/>
            </a:pPr>
            <a:r>
              <a:rPr lang="en-US" sz="1900" b="0" i="0" u="none" strike="noStrike">
                <a:solidFill>
                  <a:schemeClr val="tx1"/>
                </a:solidFill>
                <a:effectLst/>
                <a:latin typeface="Arial"/>
              </a:rPr>
              <a:t>Locate where images are in folder</a:t>
            </a:r>
          </a:p>
          <a:p>
            <a:pPr lvl="1" rtl="0" fontAlgn="base">
              <a:lnSpc>
                <a:spcPct val="100000"/>
              </a:lnSpc>
              <a:spcBef>
                <a:spcPts val="0"/>
              </a:spcBef>
              <a:spcAft>
                <a:spcPts val="0"/>
              </a:spcAft>
              <a:buFont typeface="Arial" panose="020B0604020202020204" pitchFamily="34" charset="0"/>
              <a:buChar char="•"/>
            </a:pPr>
            <a:r>
              <a:rPr lang="en-US" sz="1900" b="0" i="0" u="none" strike="noStrike">
                <a:solidFill>
                  <a:schemeClr val="tx1"/>
                </a:solidFill>
                <a:effectLst/>
                <a:latin typeface="Arial"/>
              </a:rPr>
              <a:t>Identify names of categorized images</a:t>
            </a:r>
          </a:p>
          <a:p>
            <a:pPr lvl="1" rtl="0" fontAlgn="base">
              <a:lnSpc>
                <a:spcPct val="100000"/>
              </a:lnSpc>
              <a:spcBef>
                <a:spcPts val="0"/>
              </a:spcBef>
              <a:spcAft>
                <a:spcPts val="0"/>
              </a:spcAft>
              <a:buFont typeface="Arial" panose="020B0604020202020204" pitchFamily="34" charset="0"/>
              <a:buChar char="•"/>
            </a:pPr>
            <a:r>
              <a:rPr lang="en-US" sz="1900" b="0" i="0" u="none" strike="noStrike">
                <a:solidFill>
                  <a:schemeClr val="tx1"/>
                </a:solidFill>
                <a:effectLst/>
                <a:latin typeface="Arial"/>
              </a:rPr>
              <a:t>Call image according to category</a:t>
            </a:r>
          </a:p>
          <a:p>
            <a:pPr lvl="1" fontAlgn="base">
              <a:lnSpc>
                <a:spcPct val="100000"/>
              </a:lnSpc>
              <a:spcBef>
                <a:spcPts val="0"/>
              </a:spcBef>
              <a:buFont typeface="Arial" panose="020B0604020202020204" pitchFamily="34" charset="0"/>
              <a:buChar char="•"/>
            </a:pPr>
            <a:r>
              <a:rPr lang="en-US" sz="1900" b="0" i="0" u="none" strike="noStrike">
                <a:solidFill>
                  <a:schemeClr val="tx1"/>
                </a:solidFill>
                <a:effectLst/>
                <a:latin typeface="Arial"/>
              </a:rPr>
              <a:t>Investigate how many images are in </a:t>
            </a:r>
            <a:r>
              <a:rPr lang="en-US" sz="1900">
                <a:solidFill>
                  <a:schemeClr val="tx1"/>
                </a:solidFill>
                <a:latin typeface="Arial"/>
              </a:rPr>
              <a:t>the </a:t>
            </a:r>
            <a:r>
              <a:rPr lang="en-US" sz="1900" b="0" i="0" u="none" strike="noStrike">
                <a:solidFill>
                  <a:schemeClr val="tx1"/>
                </a:solidFill>
                <a:effectLst/>
                <a:latin typeface="Arial"/>
              </a:rPr>
              <a:t>folder</a:t>
            </a:r>
          </a:p>
          <a:p>
            <a:pPr fontAlgn="base">
              <a:lnSpc>
                <a:spcPct val="100000"/>
              </a:lnSpc>
              <a:spcBef>
                <a:spcPts val="0"/>
              </a:spcBef>
              <a:buFont typeface="+mj-lt"/>
              <a:buAutoNum type="arabicPeriod" startAt="4"/>
            </a:pPr>
            <a:r>
              <a:rPr lang="en-US" sz="1900" b="0" i="0" u="none" strike="noStrike">
                <a:solidFill>
                  <a:schemeClr val="tx1"/>
                </a:solidFill>
                <a:effectLst/>
                <a:latin typeface="Arial"/>
              </a:rPr>
              <a:t>Make </a:t>
            </a:r>
            <a:r>
              <a:rPr lang="en-US" sz="1900">
                <a:solidFill>
                  <a:schemeClr val="tx1"/>
                </a:solidFill>
                <a:latin typeface="Arial"/>
              </a:rPr>
              <a:t>models</a:t>
            </a:r>
            <a:r>
              <a:rPr lang="en-US" sz="1900" b="0" i="0" u="none" strike="noStrike">
                <a:solidFill>
                  <a:schemeClr val="tx1"/>
                </a:solidFill>
                <a:effectLst/>
                <a:latin typeface="Arial"/>
              </a:rPr>
              <a:t> and call summary</a:t>
            </a:r>
            <a:endParaRPr lang="en-US" sz="1900">
              <a:solidFill>
                <a:schemeClr val="tx1"/>
              </a:solidFill>
            </a:endParaRPr>
          </a:p>
          <a:p>
            <a:pPr>
              <a:lnSpc>
                <a:spcPct val="100000"/>
              </a:lnSpc>
              <a:spcBef>
                <a:spcPts val="0"/>
              </a:spcBef>
              <a:buAutoNum type="arabicPeriod" startAt="4"/>
            </a:pPr>
            <a:r>
              <a:rPr lang="en-US" sz="1900">
                <a:latin typeface="Arial"/>
              </a:rPr>
              <a:t>Read and review model accuracy</a:t>
            </a:r>
          </a:p>
          <a:p>
            <a:pPr>
              <a:lnSpc>
                <a:spcPct val="100000"/>
              </a:lnSpc>
              <a:spcBef>
                <a:spcPts val="0"/>
              </a:spcBef>
              <a:buAutoNum type="arabicPeriod" startAt="4"/>
            </a:pPr>
            <a:r>
              <a:rPr lang="en-US" sz="1900">
                <a:latin typeface="Arial"/>
              </a:rPr>
              <a:t>Interpret visualization for a better understanding</a:t>
            </a:r>
            <a:br>
              <a:rPr lang="en-US" b="0">
                <a:effectLst/>
              </a:rPr>
            </a:br>
            <a:endParaRPr/>
          </a:p>
        </p:txBody>
      </p:sp>
      <p:pic>
        <p:nvPicPr>
          <p:cNvPr id="5122" name="Picture 2">
            <a:extLst>
              <a:ext uri="{FF2B5EF4-FFF2-40B4-BE49-F238E27FC236}">
                <a16:creationId xmlns:a16="http://schemas.microsoft.com/office/drawing/2014/main" id="{95FFE6C0-AC14-FFF1-AA12-83DC1F0CB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5168" y="1720128"/>
            <a:ext cx="3960720" cy="2705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EBA15-1851-2B48-C01F-07CE7848B266}"/>
              </a:ext>
            </a:extLst>
          </p:cNvPr>
          <p:cNvSpPr>
            <a:spLocks noGrp="1"/>
          </p:cNvSpPr>
          <p:nvPr>
            <p:ph type="title"/>
          </p:nvPr>
        </p:nvSpPr>
        <p:spPr>
          <a:xfrm>
            <a:off x="612648" y="365125"/>
            <a:ext cx="5295015" cy="2063808"/>
          </a:xfrm>
        </p:spPr>
        <p:txBody>
          <a:bodyPr anchor="b">
            <a:normAutofit/>
          </a:bodyPr>
          <a:lstStyle/>
          <a:p>
            <a:r>
              <a:rPr lang="en-US" sz="5400"/>
              <a:t>Model 1</a:t>
            </a:r>
          </a:p>
        </p:txBody>
      </p:sp>
      <p:sp>
        <p:nvSpPr>
          <p:cNvPr id="13"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A818666-B3AC-891B-D4DC-2D4AA7D1AFD5}"/>
              </a:ext>
            </a:extLst>
          </p:cNvPr>
          <p:cNvSpPr>
            <a:spLocks noGrp="1"/>
          </p:cNvSpPr>
          <p:nvPr>
            <p:ph type="body" idx="1"/>
          </p:nvPr>
        </p:nvSpPr>
        <p:spPr>
          <a:xfrm>
            <a:off x="612648" y="2908005"/>
            <a:ext cx="5295015" cy="3268957"/>
          </a:xfrm>
        </p:spPr>
        <p:txBody>
          <a:bodyPr>
            <a:normAutofit/>
          </a:bodyPr>
          <a:lstStyle/>
          <a:p>
            <a:r>
              <a:rPr lang="en-US" sz="1900" dirty="0"/>
              <a:t>Training Accuracy :  0.2646</a:t>
            </a:r>
          </a:p>
          <a:p>
            <a:r>
              <a:rPr lang="en-US" sz="1900" dirty="0"/>
              <a:t>Loss: 1.7828</a:t>
            </a:r>
          </a:p>
          <a:p>
            <a:r>
              <a:rPr lang="en-US" sz="1900" dirty="0"/>
              <a:t>Epochs : 10 </a:t>
            </a:r>
          </a:p>
          <a:p>
            <a:r>
              <a:rPr lang="en-US" sz="1900" dirty="0"/>
              <a:t>Early stop at 9 Epochs </a:t>
            </a:r>
          </a:p>
          <a:p>
            <a:r>
              <a:rPr lang="en-US" sz="1900" dirty="0"/>
              <a:t>Changed: Started with a premade CNN model. </a:t>
            </a:r>
          </a:p>
          <a:p>
            <a:r>
              <a:rPr lang="en-US" sz="1900" dirty="0"/>
              <a:t>F1:</a:t>
            </a:r>
          </a:p>
          <a:p>
            <a:r>
              <a:rPr lang="en-US" sz="1900" dirty="0"/>
              <a:t>Testing Accuracy:</a:t>
            </a:r>
          </a:p>
          <a:p>
            <a:r>
              <a:rPr lang="en-US" sz="1900" dirty="0"/>
              <a:t>Precision</a:t>
            </a:r>
            <a:r>
              <a:rPr lang="en-US" sz="2200" dirty="0"/>
              <a:t>:</a:t>
            </a:r>
          </a:p>
        </p:txBody>
      </p:sp>
      <p:pic>
        <p:nvPicPr>
          <p:cNvPr id="6" name="Picture 6" descr="Chart, line chart&#10;&#10;Description automatically generated">
            <a:extLst>
              <a:ext uri="{FF2B5EF4-FFF2-40B4-BE49-F238E27FC236}">
                <a16:creationId xmlns:a16="http://schemas.microsoft.com/office/drawing/2014/main" id="{0E7D8F00-F941-8449-8AAA-941A85B2E249}"/>
              </a:ext>
            </a:extLst>
          </p:cNvPr>
          <p:cNvPicPr>
            <a:picLocks noChangeAspect="1"/>
          </p:cNvPicPr>
          <p:nvPr/>
        </p:nvPicPr>
        <p:blipFill rotWithShape="1">
          <a:blip r:embed="rId2"/>
          <a:srcRect l="6440" t="39388" r="21109" b="5102"/>
          <a:stretch/>
        </p:blipFill>
        <p:spPr>
          <a:xfrm>
            <a:off x="6378073" y="190977"/>
            <a:ext cx="4232905" cy="2849714"/>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4F4FF12C-FDE2-0F94-E34E-AF8400B95DFC}"/>
              </a:ext>
            </a:extLst>
          </p:cNvPr>
          <p:cNvPicPr>
            <a:picLocks noChangeAspect="1"/>
          </p:cNvPicPr>
          <p:nvPr/>
        </p:nvPicPr>
        <p:blipFill rotWithShape="1">
          <a:blip r:embed="rId3"/>
          <a:srcRect l="8739" t="42992" r="30588" b="2331"/>
          <a:stretch/>
        </p:blipFill>
        <p:spPr>
          <a:xfrm>
            <a:off x="6443928" y="3385174"/>
            <a:ext cx="4301762" cy="3242907"/>
          </a:xfrm>
          <a:prstGeom prst="rect">
            <a:avLst/>
          </a:prstGeom>
        </p:spPr>
      </p:pic>
      <p:pic>
        <p:nvPicPr>
          <p:cNvPr id="5" name="Picture 5" descr="Text&#10;&#10;Description automatically generated">
            <a:extLst>
              <a:ext uri="{FF2B5EF4-FFF2-40B4-BE49-F238E27FC236}">
                <a16:creationId xmlns:a16="http://schemas.microsoft.com/office/drawing/2014/main" id="{B425D8C9-43A7-A330-A04E-9B2CE3135507}"/>
              </a:ext>
            </a:extLst>
          </p:cNvPr>
          <p:cNvPicPr>
            <a:picLocks noChangeAspect="1"/>
          </p:cNvPicPr>
          <p:nvPr/>
        </p:nvPicPr>
        <p:blipFill rotWithShape="1">
          <a:blip r:embed="rId4"/>
          <a:srcRect l="4792" t="83482" r="72311" b="595"/>
          <a:stretch/>
        </p:blipFill>
        <p:spPr>
          <a:xfrm>
            <a:off x="2944624" y="5006627"/>
            <a:ext cx="3231172" cy="1008535"/>
          </a:xfrm>
          <a:prstGeom prst="rect">
            <a:avLst/>
          </a:prstGeom>
        </p:spPr>
      </p:pic>
    </p:spTree>
    <p:extLst>
      <p:ext uri="{BB962C8B-B14F-4D97-AF65-F5344CB8AC3E}">
        <p14:creationId xmlns:p14="http://schemas.microsoft.com/office/powerpoint/2010/main" val="5417945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921B2F7FDFA894E8D4F154C43FDFFB6" ma:contentTypeVersion="4" ma:contentTypeDescription="Create a new document." ma:contentTypeScope="" ma:versionID="8cfc65d7080a838f8e148a90f0e3426c">
  <xsd:schema xmlns:xsd="http://www.w3.org/2001/XMLSchema" xmlns:xs="http://www.w3.org/2001/XMLSchema" xmlns:p="http://schemas.microsoft.com/office/2006/metadata/properties" xmlns:ns3="1d2a40e4-801a-4401-8c5a-f898f018ac77" targetNamespace="http://schemas.microsoft.com/office/2006/metadata/properties" ma:root="true" ma:fieldsID="8b56d03cce80c1d3280a527fe4c264d4" ns3:_="">
    <xsd:import namespace="1d2a40e4-801a-4401-8c5a-f898f018ac7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2a40e4-801a-4401-8c5a-f898f018ac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5B9F13-F335-436E-8565-030B8AE07340}">
  <ds:schemaRefs>
    <ds:schemaRef ds:uri="http://schemas.microsoft.com/sharepoint/v3/contenttype/forms"/>
  </ds:schemaRefs>
</ds:datastoreItem>
</file>

<file path=customXml/itemProps2.xml><?xml version="1.0" encoding="utf-8"?>
<ds:datastoreItem xmlns:ds="http://schemas.openxmlformats.org/officeDocument/2006/customXml" ds:itemID="{008E21EE-EAD3-4E88-B5C5-D6743215E857}">
  <ds:schemaRefs>
    <ds:schemaRef ds:uri="1d2a40e4-801a-4401-8c5a-f898f018ac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C0D7FD-2D99-4C36-AEA1-AFA2569FCC5F}">
  <ds:schemaRefs>
    <ds:schemaRef ds:uri="1d2a40e4-801a-4401-8c5a-f898f018ac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7428</TotalTime>
  <Words>1730</Words>
  <Application>Microsoft Office PowerPoint</Application>
  <PresentationFormat>Widescreen</PresentationFormat>
  <Paragraphs>163</Paragraphs>
  <Slides>23</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Arial,Sans-Serif</vt:lpstr>
      <vt:lpstr>Calibri</vt:lpstr>
      <vt:lpstr>charter</vt:lpstr>
      <vt:lpstr>Office Theme</vt:lpstr>
      <vt:lpstr>Using Convolutional Neural Networks to Categorize Facial Expressions </vt:lpstr>
      <vt:lpstr>Meet Team 5</vt:lpstr>
      <vt:lpstr>Table of Contents:  </vt:lpstr>
      <vt:lpstr>Introduction:  Facial Expression Recognition Dataset  </vt:lpstr>
      <vt:lpstr>Goals:</vt:lpstr>
      <vt:lpstr>Background: Convolutional Neural Network</vt:lpstr>
      <vt:lpstr>Problem ? Solution ?</vt:lpstr>
      <vt:lpstr>Methodology</vt:lpstr>
      <vt:lpstr>Model 1</vt:lpstr>
      <vt:lpstr>Model 2</vt:lpstr>
      <vt:lpstr>Model 3 </vt:lpstr>
      <vt:lpstr>Model 4</vt:lpstr>
      <vt:lpstr>Model 5</vt:lpstr>
      <vt:lpstr>Why This Model?</vt:lpstr>
      <vt:lpstr>Real-World Situations:</vt:lpstr>
      <vt:lpstr>Our Obstacles:</vt:lpstr>
      <vt:lpstr>Ethical implications:</vt:lpstr>
      <vt:lpstr>Our Takeaway</vt:lpstr>
      <vt:lpstr>Future work</vt:lpstr>
      <vt:lpstr>Platforms:</vt:lpstr>
      <vt:lpstr>References: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Coordinate Control:  Improving Geolocation Data to the Decimeter</dc:title>
  <dc:creator>Tunde</dc:creator>
  <cp:lastModifiedBy>feepp1@morgan.edu</cp:lastModifiedBy>
  <cp:revision>2</cp:revision>
  <dcterms:created xsi:type="dcterms:W3CDTF">2021-07-08T17:14:45Z</dcterms:created>
  <dcterms:modified xsi:type="dcterms:W3CDTF">2022-07-26T00:23:31Z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0x0101005921B2F7FDFA894E8D4F154C43FDFFB6</vt:lpwstr>
  </property>
</Properties>
</file>